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1650" cy="9174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3300"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04-Sep-21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04-Sep-21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04-Sep-21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04-Sep-21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04-Sep-21</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4AE9FB07-1BE9-4A42-AB6E-CB5F2A5AE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90" y="0"/>
            <a:ext cx="6893990" cy="9144000"/>
          </a:xfrm>
          <a:prstGeom prst="rect">
            <a:avLst/>
          </a:prstGeom>
        </p:spPr>
      </p:pic>
      <p:sp>
        <p:nvSpPr>
          <p:cNvPr id="14" name="TextBox 9">
            <a:extLst>
              <a:ext uri="{FF2B5EF4-FFF2-40B4-BE49-F238E27FC236}">
                <a16:creationId xmlns:a16="http://schemas.microsoft.com/office/drawing/2014/main" xmlns="" id="{38A1EEB0-8431-46A9-A6E6-0F85C0451C01}"/>
              </a:ext>
            </a:extLst>
          </p:cNvPr>
          <p:cNvSpPr txBox="1"/>
          <p:nvPr/>
        </p:nvSpPr>
        <p:spPr>
          <a:xfrm>
            <a:off x="5011205" y="866001"/>
            <a:ext cx="13716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t>Ref#: </a:t>
            </a:r>
            <a:r>
              <a:rPr lang="en-US" sz="1200" b="1" dirty="0" smtClean="0"/>
              <a:t>AAE/21/387</a:t>
            </a:r>
            <a:endParaRPr lang="en-US" sz="1200" b="1" dirty="0"/>
          </a:p>
        </p:txBody>
      </p:sp>
      <p:sp>
        <p:nvSpPr>
          <p:cNvPr id="16" name="TextBox 10">
            <a:extLst>
              <a:ext uri="{FF2B5EF4-FFF2-40B4-BE49-F238E27FC236}">
                <a16:creationId xmlns:a16="http://schemas.microsoft.com/office/drawing/2014/main" xmlns="" id="{D1321AA9-62E8-4B55-97C1-F6E941553743}"/>
              </a:ext>
            </a:extLst>
          </p:cNvPr>
          <p:cNvSpPr txBox="1"/>
          <p:nvPr/>
        </p:nvSpPr>
        <p:spPr>
          <a:xfrm>
            <a:off x="439205" y="848380"/>
            <a:ext cx="165963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dirty="0"/>
              <a:t>Ch. </a:t>
            </a:r>
            <a:r>
              <a:rPr lang="en-US" sz="1400" b="1" i="1" dirty="0" err="1"/>
              <a:t>Amjad</a:t>
            </a:r>
            <a:r>
              <a:rPr lang="en-US" sz="1400" b="1" i="1" dirty="0"/>
              <a:t> Ali</a:t>
            </a:r>
          </a:p>
          <a:p>
            <a:r>
              <a:rPr lang="en-US" sz="1400" b="1" i="1" dirty="0"/>
              <a:t>Chief Executive</a:t>
            </a:r>
          </a:p>
        </p:txBody>
      </p:sp>
      <p:sp>
        <p:nvSpPr>
          <p:cNvPr id="5" name="AutoShape 4"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30" name="AutoShape 6"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 name="AutoShape 8"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 name="Title 6"/>
          <p:cNvSpPr>
            <a:spLocks noGrp="1"/>
          </p:cNvSpPr>
          <p:nvPr>
            <p:ph type="ctrTitle"/>
          </p:nvPr>
        </p:nvSpPr>
        <p:spPr>
          <a:xfrm>
            <a:off x="533400" y="1364397"/>
            <a:ext cx="5829300" cy="693003"/>
          </a:xfrm>
        </p:spPr>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2400" b="1" dirty="0" smtClean="0"/>
              <a:t>AUTOMATIC TOMATO WASHING MACHINE</a:t>
            </a:r>
            <a:endParaRPr lang="en-US" sz="2400" b="1" dirty="0"/>
          </a:p>
        </p:txBody>
      </p:sp>
      <p:sp>
        <p:nvSpPr>
          <p:cNvPr id="2" name="AutoShape 2" descr="China 1000kg-3000kg Fixed Hydraulic Scissor Lift Table - China Settled  Scissor Lift, Hydraulic Settled Lift Tabl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5" descr="China Eectric Adjustable Fixed Hydraulic Scissor Lift Work Platform - China  Car Lift, Lift Tabl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2" descr="Exploring 3 Main Uses For Stainless Steel Storage Tanks"/>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9" descr="Industrial Agitators - Timsa"/>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15" descr="https://5.imimg.com/data5/LL/OU/NO/SELLER-100371387/xylem-pressure-booster-pump-set.jpg"/>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AutoShape 21" descr="Cold Water Booster Pumps - Pressurisation Units - Dura Pump"/>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5"/>
          <p:cNvSpPr/>
          <p:nvPr/>
        </p:nvSpPr>
        <p:spPr>
          <a:xfrm>
            <a:off x="460376" y="1954649"/>
            <a:ext cx="5788024" cy="1169551"/>
          </a:xfrm>
          <a:prstGeom prst="rect">
            <a:avLst/>
          </a:prstGeom>
        </p:spPr>
        <p:txBody>
          <a:bodyPr wrap="square">
            <a:spAutoFit/>
          </a:bodyPr>
          <a:lstStyle/>
          <a:p>
            <a:r>
              <a:rPr lang="en-US" sz="1400" b="1" u="sng" dirty="0" smtClean="0">
                <a:solidFill>
                  <a:srgbClr val="FF0000"/>
                </a:solidFill>
              </a:rPr>
              <a:t>Introduction:</a:t>
            </a:r>
            <a:endParaRPr lang="en-US" sz="1400" dirty="0" smtClean="0"/>
          </a:p>
          <a:p>
            <a:pPr algn="just"/>
            <a:r>
              <a:rPr lang="en-US" sz="1400" b="1" dirty="0"/>
              <a:t>Tomato washing machine</a:t>
            </a:r>
            <a:r>
              <a:rPr lang="en-US" sz="1400" dirty="0"/>
              <a:t> is used to sterilize tomatoes and clean tomatoes. This automatic tomato washing machine can be used alone or with other tomato processing equipment, such as tomato classifier, tomato juicer, tomato sauce production line, etc.</a:t>
            </a:r>
          </a:p>
        </p:txBody>
      </p:sp>
      <p:sp>
        <p:nvSpPr>
          <p:cNvPr id="28" name="AutoShape 24" descr="Booster Set Pump Station"/>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6"/>
          <p:cNvSpPr>
            <a:spLocks noChangeArrowheads="1"/>
          </p:cNvSpPr>
          <p:nvPr/>
        </p:nvSpPr>
        <p:spPr bwMode="auto">
          <a:xfrm>
            <a:off x="2486025" y="21336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32" name="Picture 8" descr="tomato washer machine"/>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232849" y="3200400"/>
            <a:ext cx="2120237" cy="21363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4" name="Picture 10" descr="small tomato washing machine"/>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27300" r="1619"/>
          <a:stretch/>
        </p:blipFill>
        <p:spPr bwMode="auto">
          <a:xfrm>
            <a:off x="460377" y="3200400"/>
            <a:ext cx="3530452" cy="21363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aphicFrame>
        <p:nvGraphicFramePr>
          <p:cNvPr id="17" name="Table 16"/>
          <p:cNvGraphicFramePr>
            <a:graphicFrameLocks noGrp="1"/>
          </p:cNvGraphicFramePr>
          <p:nvPr>
            <p:extLst>
              <p:ext uri="{D42A27DB-BD31-4B8C-83A1-F6EECF244321}">
                <p14:modId xmlns:p14="http://schemas.microsoft.com/office/powerpoint/2010/main" val="2115747358"/>
              </p:ext>
            </p:extLst>
          </p:nvPr>
        </p:nvGraphicFramePr>
        <p:xfrm>
          <a:off x="460377" y="5562600"/>
          <a:ext cx="5922430" cy="2743200"/>
        </p:xfrm>
        <a:graphic>
          <a:graphicData uri="http://schemas.openxmlformats.org/drawingml/2006/table">
            <a:tbl>
              <a:tblPr firstRow="1" firstCol="1" bandRow="1">
                <a:tableStyleId>{5940675A-B579-460E-94D1-54222C63F5DA}</a:tableStyleId>
              </a:tblPr>
              <a:tblGrid>
                <a:gridCol w="1184486"/>
                <a:gridCol w="1184486"/>
                <a:gridCol w="1184486"/>
                <a:gridCol w="1184486"/>
                <a:gridCol w="1184486"/>
              </a:tblGrid>
              <a:tr h="342900">
                <a:tc gridSpan="5">
                  <a:txBody>
                    <a:bodyPr/>
                    <a:lstStyle/>
                    <a:p>
                      <a:pPr marL="0" marR="0" algn="ctr">
                        <a:lnSpc>
                          <a:spcPct val="115000"/>
                        </a:lnSpc>
                        <a:spcBef>
                          <a:spcPts val="0"/>
                        </a:spcBef>
                        <a:spcAft>
                          <a:spcPts val="0"/>
                        </a:spcAft>
                      </a:pPr>
                      <a:r>
                        <a:rPr lang="en-US" sz="1000" b="1" dirty="0">
                          <a:effectLst/>
                        </a:rPr>
                        <a:t>Technical Specification</a:t>
                      </a:r>
                      <a:endParaRPr lang="en-US" sz="1100" b="1" dirty="0">
                        <a:effectLst/>
                        <a:latin typeface="Calibri"/>
                        <a:ea typeface="Calibri"/>
                        <a:cs typeface="Arial"/>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2900">
                <a:tc>
                  <a:txBody>
                    <a:bodyPr/>
                    <a:lstStyle/>
                    <a:p>
                      <a:pPr marL="0" marR="0" algn="ctr">
                        <a:lnSpc>
                          <a:spcPct val="115000"/>
                        </a:lnSpc>
                        <a:spcBef>
                          <a:spcPts val="0"/>
                        </a:spcBef>
                        <a:spcAft>
                          <a:spcPts val="0"/>
                        </a:spcAft>
                      </a:pPr>
                      <a:r>
                        <a:rPr lang="en-US" sz="1000" b="1" dirty="0">
                          <a:effectLst/>
                        </a:rPr>
                        <a:t>Model #</a:t>
                      </a:r>
                      <a:endParaRPr lang="en-US" sz="1100" b="1"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b="1" dirty="0">
                          <a:effectLst/>
                        </a:rPr>
                        <a:t>Power (KW)</a:t>
                      </a:r>
                      <a:endParaRPr lang="en-US" sz="1100" b="1"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b="1" dirty="0">
                          <a:effectLst/>
                        </a:rPr>
                        <a:t>Size (MM)</a:t>
                      </a:r>
                      <a:endParaRPr lang="en-US" sz="1100" b="1"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b="1" dirty="0">
                          <a:effectLst/>
                        </a:rPr>
                        <a:t>Weight (KG</a:t>
                      </a:r>
                      <a:r>
                        <a:rPr lang="en-US" sz="1000" b="1" dirty="0" smtClean="0">
                          <a:effectLst/>
                        </a:rPr>
                        <a:t>) Max.</a:t>
                      </a:r>
                      <a:endParaRPr lang="en-US" sz="1100" b="1"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b="1" dirty="0">
                          <a:effectLst/>
                        </a:rPr>
                        <a:t>Mesh Width (MM)</a:t>
                      </a:r>
                      <a:endParaRPr lang="en-US" sz="1100" b="1" dirty="0">
                        <a:effectLst/>
                        <a:latin typeface="Calibri"/>
                        <a:ea typeface="Calibri"/>
                        <a:cs typeface="Arial"/>
                      </a:endParaRPr>
                    </a:p>
                  </a:txBody>
                  <a:tcPr marL="0" marR="0" marT="0" marB="0" anchor="ctr"/>
                </a:tc>
              </a:tr>
              <a:tr h="342900">
                <a:tc>
                  <a:txBody>
                    <a:bodyPr/>
                    <a:lstStyle/>
                    <a:p>
                      <a:pPr marL="0" marR="0" algn="ctr">
                        <a:lnSpc>
                          <a:spcPct val="115000"/>
                        </a:lnSpc>
                        <a:spcBef>
                          <a:spcPts val="0"/>
                        </a:spcBef>
                        <a:spcAft>
                          <a:spcPts val="0"/>
                        </a:spcAft>
                      </a:pPr>
                      <a:r>
                        <a:rPr lang="en-US" sz="1000">
                          <a:effectLst/>
                        </a:rPr>
                        <a:t>AAE/TWM/01</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2.2/0.75/1.5</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dirty="0" smtClean="0">
                          <a:effectLst/>
                        </a:rPr>
                        <a:t>3100x1400x1500</a:t>
                      </a:r>
                      <a:endParaRPr lang="en-US" sz="1100"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500</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600</a:t>
                      </a:r>
                      <a:endParaRPr lang="en-US" sz="1100">
                        <a:effectLst/>
                        <a:latin typeface="Calibri"/>
                        <a:ea typeface="Calibri"/>
                        <a:cs typeface="Arial"/>
                      </a:endParaRPr>
                    </a:p>
                  </a:txBody>
                  <a:tcPr marL="0" marR="0" marT="0" marB="0" anchor="ctr"/>
                </a:tc>
              </a:tr>
              <a:tr h="342900">
                <a:tc>
                  <a:txBody>
                    <a:bodyPr/>
                    <a:lstStyle/>
                    <a:p>
                      <a:pPr marL="0" marR="0" algn="ctr">
                        <a:lnSpc>
                          <a:spcPct val="115000"/>
                        </a:lnSpc>
                        <a:spcBef>
                          <a:spcPts val="0"/>
                        </a:spcBef>
                        <a:spcAft>
                          <a:spcPts val="0"/>
                        </a:spcAft>
                      </a:pPr>
                      <a:r>
                        <a:rPr lang="en-US" sz="1000">
                          <a:effectLst/>
                        </a:rPr>
                        <a:t>AAE/TWM/02</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4/1.1/1.5</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dirty="0" smtClean="0">
                          <a:effectLst/>
                        </a:rPr>
                        <a:t>4100x1400x1500</a:t>
                      </a:r>
                      <a:endParaRPr lang="en-US" sz="1100"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700</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800</a:t>
                      </a:r>
                      <a:endParaRPr lang="en-US" sz="1100">
                        <a:effectLst/>
                        <a:latin typeface="Calibri"/>
                        <a:ea typeface="Calibri"/>
                        <a:cs typeface="Arial"/>
                      </a:endParaRPr>
                    </a:p>
                  </a:txBody>
                  <a:tcPr marL="0" marR="0" marT="0" marB="0" anchor="ctr"/>
                </a:tc>
              </a:tr>
              <a:tr h="342900">
                <a:tc>
                  <a:txBody>
                    <a:bodyPr/>
                    <a:lstStyle/>
                    <a:p>
                      <a:pPr marL="0" marR="0" algn="ctr">
                        <a:lnSpc>
                          <a:spcPct val="115000"/>
                        </a:lnSpc>
                        <a:spcBef>
                          <a:spcPts val="0"/>
                        </a:spcBef>
                        <a:spcAft>
                          <a:spcPts val="0"/>
                        </a:spcAft>
                      </a:pPr>
                      <a:r>
                        <a:rPr lang="en-US" sz="1000">
                          <a:effectLst/>
                        </a:rPr>
                        <a:t>AAE/TWM/03</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5.5/1.5/2.2</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dirty="0" smtClean="0">
                          <a:effectLst/>
                        </a:rPr>
                        <a:t>5100x1400x1500</a:t>
                      </a:r>
                      <a:endParaRPr lang="en-US" sz="1100"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900</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800</a:t>
                      </a:r>
                      <a:endParaRPr lang="en-US" sz="1100">
                        <a:effectLst/>
                        <a:latin typeface="Calibri"/>
                        <a:ea typeface="Calibri"/>
                        <a:cs typeface="Arial"/>
                      </a:endParaRPr>
                    </a:p>
                  </a:txBody>
                  <a:tcPr marL="0" marR="0" marT="0" marB="0" anchor="ctr"/>
                </a:tc>
              </a:tr>
              <a:tr h="342900">
                <a:tc>
                  <a:txBody>
                    <a:bodyPr/>
                    <a:lstStyle/>
                    <a:p>
                      <a:pPr marL="0" marR="0" algn="ctr">
                        <a:lnSpc>
                          <a:spcPct val="115000"/>
                        </a:lnSpc>
                        <a:spcBef>
                          <a:spcPts val="0"/>
                        </a:spcBef>
                        <a:spcAft>
                          <a:spcPts val="0"/>
                        </a:spcAft>
                      </a:pPr>
                      <a:r>
                        <a:rPr lang="en-US" sz="1000">
                          <a:effectLst/>
                        </a:rPr>
                        <a:t>AAE/TWM/04</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5.5/1.5/2.2</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dirty="0" smtClean="0">
                          <a:effectLst/>
                        </a:rPr>
                        <a:t>6100x1400x1500</a:t>
                      </a:r>
                      <a:endParaRPr lang="en-US" sz="1100"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1000</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800</a:t>
                      </a:r>
                      <a:endParaRPr lang="en-US" sz="1100">
                        <a:effectLst/>
                        <a:latin typeface="Calibri"/>
                        <a:ea typeface="Calibri"/>
                        <a:cs typeface="Arial"/>
                      </a:endParaRPr>
                    </a:p>
                  </a:txBody>
                  <a:tcPr marL="0" marR="0" marT="0" marB="0" anchor="ctr"/>
                </a:tc>
              </a:tr>
              <a:tr h="342900">
                <a:tc>
                  <a:txBody>
                    <a:bodyPr/>
                    <a:lstStyle/>
                    <a:p>
                      <a:pPr marL="0" marR="0" algn="ctr">
                        <a:lnSpc>
                          <a:spcPct val="115000"/>
                        </a:lnSpc>
                        <a:spcBef>
                          <a:spcPts val="0"/>
                        </a:spcBef>
                        <a:spcAft>
                          <a:spcPts val="0"/>
                        </a:spcAft>
                      </a:pPr>
                      <a:r>
                        <a:rPr lang="en-US" sz="1000">
                          <a:effectLst/>
                        </a:rPr>
                        <a:t>AAE/TWM/05</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5.5/1.5/3</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dirty="0" smtClean="0">
                          <a:effectLst/>
                        </a:rPr>
                        <a:t>7100x1400x1500</a:t>
                      </a:r>
                      <a:endParaRPr lang="en-US" sz="1100"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1200</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800</a:t>
                      </a:r>
                      <a:endParaRPr lang="en-US" sz="1100">
                        <a:effectLst/>
                        <a:latin typeface="Calibri"/>
                        <a:ea typeface="Calibri"/>
                        <a:cs typeface="Arial"/>
                      </a:endParaRPr>
                    </a:p>
                  </a:txBody>
                  <a:tcPr marL="0" marR="0" marT="0" marB="0" anchor="ctr"/>
                </a:tc>
              </a:tr>
              <a:tr h="342900">
                <a:tc>
                  <a:txBody>
                    <a:bodyPr/>
                    <a:lstStyle/>
                    <a:p>
                      <a:pPr marL="0" marR="0" algn="ctr">
                        <a:lnSpc>
                          <a:spcPct val="115000"/>
                        </a:lnSpc>
                        <a:spcBef>
                          <a:spcPts val="0"/>
                        </a:spcBef>
                        <a:spcAft>
                          <a:spcPts val="0"/>
                        </a:spcAft>
                      </a:pPr>
                      <a:r>
                        <a:rPr lang="en-US" sz="1000">
                          <a:effectLst/>
                        </a:rPr>
                        <a:t>AAE/TWM/06</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dirty="0">
                          <a:effectLst/>
                        </a:rPr>
                        <a:t>5.5/1.5/3</a:t>
                      </a:r>
                      <a:endParaRPr lang="en-US" sz="1100"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dirty="0" smtClean="0">
                          <a:effectLst/>
                        </a:rPr>
                        <a:t>8100x1400x1500</a:t>
                      </a:r>
                      <a:endParaRPr lang="en-US" sz="1100" dirty="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a:effectLst/>
                        </a:rPr>
                        <a:t>1350</a:t>
                      </a:r>
                      <a:endParaRPr lang="en-US" sz="1100">
                        <a:effectLst/>
                        <a:latin typeface="Calibri"/>
                        <a:ea typeface="Calibri"/>
                        <a:cs typeface="Arial"/>
                      </a:endParaRPr>
                    </a:p>
                  </a:txBody>
                  <a:tcPr marL="0" marR="0" marT="0" marB="0" anchor="ctr"/>
                </a:tc>
                <a:tc>
                  <a:txBody>
                    <a:bodyPr/>
                    <a:lstStyle/>
                    <a:p>
                      <a:pPr marL="0" marR="0" algn="ctr">
                        <a:lnSpc>
                          <a:spcPct val="115000"/>
                        </a:lnSpc>
                        <a:spcBef>
                          <a:spcPts val="0"/>
                        </a:spcBef>
                        <a:spcAft>
                          <a:spcPts val="0"/>
                        </a:spcAft>
                      </a:pPr>
                      <a:r>
                        <a:rPr lang="en-US" sz="1000" dirty="0">
                          <a:effectLst/>
                        </a:rPr>
                        <a:t>800</a:t>
                      </a:r>
                      <a:endParaRPr lang="en-US" sz="1100" dirty="0">
                        <a:effectLst/>
                        <a:latin typeface="Calibri"/>
                        <a:ea typeface="Calibri"/>
                        <a:cs typeface="Arial"/>
                      </a:endParaRPr>
                    </a:p>
                  </a:txBody>
                  <a:tcPr marL="0" marR="0" marT="0" marB="0" anchor="ct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2059</TotalTime>
  <Words>71</Words>
  <Application>Microsoft Office PowerPoint</Application>
  <PresentationFormat>On-screen Show (4:3)</PresentationFormat>
  <Paragraphs>43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AUTOMATIC TOMATO WASHING MACHINE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 ENGINEERING</dc:creator>
  <cp:lastModifiedBy>HP</cp:lastModifiedBy>
  <cp:revision>442</cp:revision>
  <dcterms:created xsi:type="dcterms:W3CDTF">2006-08-16T00:00:00Z</dcterms:created>
  <dcterms:modified xsi:type="dcterms:W3CDTF">2021-09-04T05:45:14Z</dcterms:modified>
</cp:coreProperties>
</file>