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1650" cy="91741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3252"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04-Sep-21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04-Sep-21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04-Sep-21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04-Sep-21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04-Sep-21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04-Sep-21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04-Sep-21</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4AE9FB07-1BE9-4A42-AB6E-CB5F2A5AE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90" y="0"/>
            <a:ext cx="6893990" cy="9144000"/>
          </a:xfrm>
          <a:prstGeom prst="rect">
            <a:avLst/>
          </a:prstGeom>
        </p:spPr>
      </p:pic>
      <p:sp>
        <p:nvSpPr>
          <p:cNvPr id="14" name="TextBox 9">
            <a:extLst>
              <a:ext uri="{FF2B5EF4-FFF2-40B4-BE49-F238E27FC236}">
                <a16:creationId xmlns:a16="http://schemas.microsoft.com/office/drawing/2014/main" xmlns="" id="{38A1EEB0-8431-46A9-A6E6-0F85C0451C01}"/>
              </a:ext>
            </a:extLst>
          </p:cNvPr>
          <p:cNvSpPr txBox="1"/>
          <p:nvPr/>
        </p:nvSpPr>
        <p:spPr>
          <a:xfrm>
            <a:off x="5011205" y="866001"/>
            <a:ext cx="13716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t>Ref#: </a:t>
            </a:r>
            <a:r>
              <a:rPr lang="en-US" sz="1200" b="1" dirty="0" smtClean="0"/>
              <a:t>AAE/21/386</a:t>
            </a:r>
            <a:endParaRPr lang="en-US" sz="1200" b="1" dirty="0"/>
          </a:p>
        </p:txBody>
      </p:sp>
      <p:sp>
        <p:nvSpPr>
          <p:cNvPr id="16" name="TextBox 10">
            <a:extLst>
              <a:ext uri="{FF2B5EF4-FFF2-40B4-BE49-F238E27FC236}">
                <a16:creationId xmlns:a16="http://schemas.microsoft.com/office/drawing/2014/main" xmlns="" id="{D1321AA9-62E8-4B55-97C1-F6E941553743}"/>
              </a:ext>
            </a:extLst>
          </p:cNvPr>
          <p:cNvSpPr txBox="1"/>
          <p:nvPr/>
        </p:nvSpPr>
        <p:spPr>
          <a:xfrm>
            <a:off x="439205" y="848380"/>
            <a:ext cx="165963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i="1" dirty="0"/>
              <a:t>Ch. </a:t>
            </a:r>
            <a:r>
              <a:rPr lang="en-US" sz="1400" b="1" i="1" dirty="0" err="1"/>
              <a:t>Amjad</a:t>
            </a:r>
            <a:r>
              <a:rPr lang="en-US" sz="1400" b="1" i="1" dirty="0"/>
              <a:t> Ali</a:t>
            </a:r>
          </a:p>
          <a:p>
            <a:r>
              <a:rPr lang="en-US" sz="1400" b="1" i="1" dirty="0"/>
              <a:t>Chief Executive</a:t>
            </a:r>
          </a:p>
        </p:txBody>
      </p:sp>
      <p:sp>
        <p:nvSpPr>
          <p:cNvPr id="5" name="AutoShape 4"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30" name="AutoShape 6"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 name="AutoShape 8"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 name="Title 6"/>
          <p:cNvSpPr>
            <a:spLocks noGrp="1"/>
          </p:cNvSpPr>
          <p:nvPr>
            <p:ph type="ctrTitle"/>
          </p:nvPr>
        </p:nvSpPr>
        <p:spPr>
          <a:xfrm>
            <a:off x="533400" y="1371600"/>
            <a:ext cx="5829300" cy="693003"/>
          </a:xfrm>
        </p:spPr>
        <p:txBody>
          <a:bodyP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2800" b="1" dirty="0" smtClean="0"/>
              <a:t>TOMATO PASTE PRODUCTION LINE</a:t>
            </a:r>
            <a:endParaRPr lang="en-US" sz="2800" b="1" dirty="0"/>
          </a:p>
        </p:txBody>
      </p:sp>
      <p:sp>
        <p:nvSpPr>
          <p:cNvPr id="2" name="AutoShape 2" descr="China 1000kg-3000kg Fixed Hydraulic Scissor Lift Table - China Settled  Scissor Lift, Hydraulic Settled Lift Tabl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5" descr="China Eectric Adjustable Fixed Hydraulic Scissor Lift Work Platform - China  Car Lift, Lift Tabl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2" descr="Exploring 3 Main Uses For Stainless Steel Storage Tanks"/>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9" descr="Industrial Agitators - Timsa"/>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AutoShape 15" descr="https://5.imimg.com/data5/LL/OU/NO/SELLER-100371387/xylem-pressure-booster-pump-set.jpg"/>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AutoShape 21" descr="Cold Water Booster Pumps - Pressurisation Units - Dura Pump"/>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25"/>
          <p:cNvSpPr/>
          <p:nvPr/>
        </p:nvSpPr>
        <p:spPr>
          <a:xfrm>
            <a:off x="460376" y="1981200"/>
            <a:ext cx="5607050" cy="1384995"/>
          </a:xfrm>
          <a:prstGeom prst="rect">
            <a:avLst/>
          </a:prstGeom>
        </p:spPr>
        <p:txBody>
          <a:bodyPr wrap="square">
            <a:spAutoFit/>
          </a:bodyPr>
          <a:lstStyle/>
          <a:p>
            <a:r>
              <a:rPr lang="en-US" sz="1400" b="1" u="sng" dirty="0" smtClean="0">
                <a:solidFill>
                  <a:srgbClr val="FF0000"/>
                </a:solidFill>
              </a:rPr>
              <a:t>Introduction:</a:t>
            </a:r>
            <a:endParaRPr lang="en-US" sz="1400" dirty="0" smtClean="0"/>
          </a:p>
          <a:p>
            <a:pPr algn="just"/>
            <a:r>
              <a:rPr lang="en-US" sz="1400" dirty="0" smtClean="0"/>
              <a:t>Tomato </a:t>
            </a:r>
            <a:r>
              <a:rPr lang="en-US" sz="1400" dirty="0"/>
              <a:t>paste production line </a:t>
            </a:r>
            <a:r>
              <a:rPr lang="en-US" sz="1400" dirty="0" smtClean="0"/>
              <a:t>technical </a:t>
            </a:r>
            <a:r>
              <a:rPr lang="en-US" sz="1400" dirty="0"/>
              <a:t>advantages:</a:t>
            </a:r>
          </a:p>
          <a:p>
            <a:pPr algn="just"/>
            <a:r>
              <a:rPr lang="en-US" sz="1400" dirty="0"/>
              <a:t>The automatic tomato paste production line we provide is mainly fresh and mature tomatoes that are washed, lifted, sorted, crushed and beaten, concentrated and sterilized, and then filled into aseptic ketchup products after aseptic filling.</a:t>
            </a:r>
          </a:p>
        </p:txBody>
      </p:sp>
      <p:sp>
        <p:nvSpPr>
          <p:cNvPr id="28" name="AutoShape 24" descr="Booster Set Pump Station"/>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6"/>
          <p:cNvSpPr>
            <a:spLocks noChangeArrowheads="1"/>
          </p:cNvSpPr>
          <p:nvPr/>
        </p:nvSpPr>
        <p:spPr bwMode="auto">
          <a:xfrm>
            <a:off x="2486025" y="21336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2228630149"/>
              </p:ext>
            </p:extLst>
          </p:nvPr>
        </p:nvGraphicFramePr>
        <p:xfrm>
          <a:off x="3445769" y="5853772"/>
          <a:ext cx="2650231" cy="2528228"/>
        </p:xfrm>
        <a:graphic>
          <a:graphicData uri="http://schemas.openxmlformats.org/drawingml/2006/table">
            <a:tbl>
              <a:tblPr firstRow="1" firstCol="1" bandRow="1">
                <a:tableStyleId>{5940675A-B579-460E-94D1-54222C63F5DA}</a:tableStyleId>
              </a:tblPr>
              <a:tblGrid>
                <a:gridCol w="897631"/>
                <a:gridCol w="1752600"/>
              </a:tblGrid>
              <a:tr h="242366">
                <a:tc gridSpan="2">
                  <a:txBody>
                    <a:bodyPr/>
                    <a:lstStyle/>
                    <a:p>
                      <a:pPr marL="0" marR="0">
                        <a:lnSpc>
                          <a:spcPct val="115000"/>
                        </a:lnSpc>
                        <a:spcBef>
                          <a:spcPts val="0"/>
                        </a:spcBef>
                        <a:spcAft>
                          <a:spcPts val="0"/>
                        </a:spcAft>
                      </a:pPr>
                      <a:r>
                        <a:rPr lang="en-US" sz="1000" b="1" dirty="0">
                          <a:solidFill>
                            <a:srgbClr val="FF0000"/>
                          </a:solidFill>
                          <a:effectLst/>
                        </a:rPr>
                        <a:t>Technical Data</a:t>
                      </a:r>
                      <a:endParaRPr lang="en-US" sz="1000" b="1" dirty="0">
                        <a:solidFill>
                          <a:srgbClr val="FF0000"/>
                        </a:solidFill>
                        <a:effectLst/>
                        <a:latin typeface="Calibri"/>
                        <a:ea typeface="Calibri"/>
                        <a:cs typeface="Arial"/>
                      </a:endParaRPr>
                    </a:p>
                  </a:txBody>
                  <a:tcPr marL="66197" marR="66197" marT="0" marB="0"/>
                </a:tc>
                <a:tc hMerge="1">
                  <a:txBody>
                    <a:bodyPr/>
                    <a:lstStyle/>
                    <a:p>
                      <a:endParaRPr lang="en-US"/>
                    </a:p>
                  </a:txBody>
                  <a:tcPr/>
                </a:tc>
              </a:tr>
              <a:tr h="415485">
                <a:tc>
                  <a:txBody>
                    <a:bodyPr/>
                    <a:lstStyle/>
                    <a:p>
                      <a:pPr marL="0" marR="0" algn="ctr">
                        <a:lnSpc>
                          <a:spcPct val="115000"/>
                        </a:lnSpc>
                        <a:spcBef>
                          <a:spcPts val="0"/>
                        </a:spcBef>
                        <a:spcAft>
                          <a:spcPts val="0"/>
                        </a:spcAft>
                      </a:pPr>
                      <a:r>
                        <a:rPr lang="en-US" sz="1000" dirty="0">
                          <a:effectLst/>
                        </a:rPr>
                        <a:t>Pulp machine</a:t>
                      </a:r>
                      <a:endParaRPr lang="en-US" sz="1000" dirty="0">
                        <a:effectLst/>
                        <a:latin typeface="Calibri"/>
                        <a:ea typeface="Calibri"/>
                        <a:cs typeface="Arial"/>
                      </a:endParaRPr>
                    </a:p>
                  </a:txBody>
                  <a:tcPr marL="66197" marR="66197" marT="0" marB="0"/>
                </a:tc>
                <a:tc>
                  <a:txBody>
                    <a:bodyPr/>
                    <a:lstStyle/>
                    <a:p>
                      <a:pPr marL="0" marR="0" algn="ctr">
                        <a:lnSpc>
                          <a:spcPct val="115000"/>
                        </a:lnSpc>
                        <a:spcBef>
                          <a:spcPts val="0"/>
                        </a:spcBef>
                        <a:spcAft>
                          <a:spcPts val="0"/>
                        </a:spcAft>
                      </a:pPr>
                      <a:r>
                        <a:rPr lang="en-US" sz="1000">
                          <a:effectLst/>
                        </a:rPr>
                        <a:t>capacity: 1-2.5 tons / hour</a:t>
                      </a:r>
                      <a:br>
                        <a:rPr lang="en-US" sz="1000">
                          <a:effectLst/>
                        </a:rPr>
                      </a:br>
                      <a:r>
                        <a:rPr lang="en-US" sz="1000">
                          <a:effectLst/>
                        </a:rPr>
                        <a:t>Power: 380V, 50Hz, 4Kw;</a:t>
                      </a:r>
                      <a:endParaRPr lang="en-US" sz="1000">
                        <a:effectLst/>
                        <a:latin typeface="Calibri"/>
                        <a:ea typeface="Calibri"/>
                        <a:cs typeface="Arial"/>
                      </a:endParaRPr>
                    </a:p>
                  </a:txBody>
                  <a:tcPr marL="66197" marR="66197" marT="0" marB="0"/>
                </a:tc>
              </a:tr>
              <a:tr h="1247149">
                <a:tc>
                  <a:txBody>
                    <a:bodyPr/>
                    <a:lstStyle/>
                    <a:p>
                      <a:pPr marL="0" marR="0" algn="ctr">
                        <a:lnSpc>
                          <a:spcPct val="115000"/>
                        </a:lnSpc>
                        <a:spcBef>
                          <a:spcPts val="0"/>
                        </a:spcBef>
                        <a:spcAft>
                          <a:spcPts val="0"/>
                        </a:spcAft>
                      </a:pPr>
                      <a:r>
                        <a:rPr lang="en-US" sz="1000" dirty="0">
                          <a:effectLst/>
                        </a:rPr>
                        <a:t> sandwich pans Stirring</a:t>
                      </a:r>
                      <a:br>
                        <a:rPr lang="en-US" sz="1000" dirty="0">
                          <a:effectLst/>
                        </a:rPr>
                      </a:br>
                      <a:r>
                        <a:rPr lang="en-US" sz="1000" dirty="0">
                          <a:effectLst/>
                        </a:rPr>
                        <a:t> </a:t>
                      </a:r>
                      <a:endParaRPr lang="en-US" sz="1000" dirty="0">
                        <a:effectLst/>
                        <a:latin typeface="Calibri"/>
                        <a:ea typeface="Calibri"/>
                        <a:cs typeface="Arial"/>
                      </a:endParaRPr>
                    </a:p>
                  </a:txBody>
                  <a:tcPr marL="66197" marR="66197" marT="0" marB="0"/>
                </a:tc>
                <a:tc>
                  <a:txBody>
                    <a:bodyPr/>
                    <a:lstStyle/>
                    <a:p>
                      <a:pPr marL="0" marR="0" algn="ctr">
                        <a:lnSpc>
                          <a:spcPct val="115000"/>
                        </a:lnSpc>
                        <a:spcBef>
                          <a:spcPts val="0"/>
                        </a:spcBef>
                        <a:spcAft>
                          <a:spcPts val="0"/>
                        </a:spcAft>
                      </a:pPr>
                      <a:r>
                        <a:rPr lang="en-US" sz="1000" dirty="0">
                          <a:effectLst/>
                        </a:rPr>
                        <a:t> power: 1.5KW</a:t>
                      </a:r>
                      <a:br>
                        <a:rPr lang="en-US" sz="1000" dirty="0">
                          <a:effectLst/>
                        </a:rPr>
                      </a:br>
                      <a:r>
                        <a:rPr lang="en-US" sz="1000" dirty="0">
                          <a:effectLst/>
                        </a:rPr>
                        <a:t>Heating power: 24KW</a:t>
                      </a:r>
                      <a:br>
                        <a:rPr lang="en-US" sz="1000" dirty="0">
                          <a:effectLst/>
                        </a:rPr>
                      </a:br>
                      <a:r>
                        <a:rPr lang="en-US" sz="1000" dirty="0">
                          <a:effectLst/>
                        </a:rPr>
                        <a:t>If the burner is configured: 10W Kcal</a:t>
                      </a:r>
                      <a:br>
                        <a:rPr lang="en-US" sz="1000" dirty="0">
                          <a:effectLst/>
                        </a:rPr>
                      </a:br>
                      <a:r>
                        <a:rPr lang="en-US" sz="1000" dirty="0">
                          <a:effectLst/>
                        </a:rPr>
                        <a:t>Dimensions: 1100 * 980 * 1600</a:t>
                      </a:r>
                      <a:br>
                        <a:rPr lang="en-US" sz="1000" dirty="0">
                          <a:effectLst/>
                        </a:rPr>
                      </a:br>
                      <a:r>
                        <a:rPr lang="en-US" sz="1000" dirty="0">
                          <a:effectLst/>
                        </a:rPr>
                        <a:t>Body size: 800 * 550</a:t>
                      </a:r>
                      <a:endParaRPr lang="en-US" sz="1000" dirty="0">
                        <a:effectLst/>
                        <a:latin typeface="Calibri"/>
                        <a:ea typeface="Calibri"/>
                        <a:cs typeface="Arial"/>
                      </a:endParaRPr>
                    </a:p>
                  </a:txBody>
                  <a:tcPr marL="66197" marR="66197" marT="0" marB="0"/>
                </a:tc>
              </a:tr>
              <a:tr h="623228">
                <a:tc>
                  <a:txBody>
                    <a:bodyPr/>
                    <a:lstStyle/>
                    <a:p>
                      <a:pPr marL="0" marR="0" algn="ctr">
                        <a:lnSpc>
                          <a:spcPct val="115000"/>
                        </a:lnSpc>
                        <a:spcBef>
                          <a:spcPts val="0"/>
                        </a:spcBef>
                        <a:spcAft>
                          <a:spcPts val="0"/>
                        </a:spcAft>
                      </a:pPr>
                      <a:r>
                        <a:rPr lang="en-US" sz="1000" dirty="0">
                          <a:effectLst/>
                        </a:rPr>
                        <a:t>Filling machine</a:t>
                      </a:r>
                      <a:br>
                        <a:rPr lang="en-US" sz="1000" dirty="0">
                          <a:effectLst/>
                        </a:rPr>
                      </a:br>
                      <a:r>
                        <a:rPr lang="en-US" sz="1000" dirty="0">
                          <a:effectLst/>
                        </a:rPr>
                        <a:t> </a:t>
                      </a:r>
                      <a:endParaRPr lang="en-US" sz="1000" dirty="0">
                        <a:effectLst/>
                        <a:latin typeface="Calibri"/>
                        <a:ea typeface="Calibri"/>
                        <a:cs typeface="Arial"/>
                      </a:endParaRPr>
                    </a:p>
                  </a:txBody>
                  <a:tcPr marL="66197" marR="66197" marT="0" marB="0"/>
                </a:tc>
                <a:tc>
                  <a:txBody>
                    <a:bodyPr/>
                    <a:lstStyle/>
                    <a:p>
                      <a:pPr marL="0" marR="0" algn="ctr">
                        <a:lnSpc>
                          <a:spcPct val="115000"/>
                        </a:lnSpc>
                        <a:spcBef>
                          <a:spcPts val="0"/>
                        </a:spcBef>
                        <a:spcAft>
                          <a:spcPts val="0"/>
                        </a:spcAft>
                      </a:pPr>
                      <a:r>
                        <a:rPr lang="en-US" sz="1000" dirty="0">
                          <a:effectLst/>
                        </a:rPr>
                        <a:t>1200 * 350 * 350</a:t>
                      </a:r>
                      <a:br>
                        <a:rPr lang="en-US" sz="1000" dirty="0">
                          <a:effectLst/>
                        </a:rPr>
                      </a:br>
                      <a:r>
                        <a:rPr lang="en-US" sz="1000" dirty="0">
                          <a:effectLst/>
                        </a:rPr>
                        <a:t>Voltage 200-250V</a:t>
                      </a:r>
                      <a:br>
                        <a:rPr lang="en-US" sz="1000" dirty="0">
                          <a:effectLst/>
                        </a:rPr>
                      </a:br>
                      <a:r>
                        <a:rPr lang="en-US" sz="1000" dirty="0">
                          <a:effectLst/>
                        </a:rPr>
                        <a:t>Frequency 50 or 60HZ</a:t>
                      </a:r>
                      <a:endParaRPr lang="en-US" sz="1000" dirty="0">
                        <a:effectLst/>
                        <a:latin typeface="Calibri"/>
                        <a:ea typeface="Calibri"/>
                        <a:cs typeface="Arial"/>
                      </a:endParaRPr>
                    </a:p>
                  </a:txBody>
                  <a:tcPr marL="66197" marR="66197" marT="0" marB="0"/>
                </a:tc>
              </a:tr>
            </a:tbl>
          </a:graphicData>
        </a:graphic>
      </p:graphicFrame>
      <p:pic>
        <p:nvPicPr>
          <p:cNvPr id="11" name="Picture 2" descr="tomato paste production line for sale"/>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12775" y="3366195"/>
            <a:ext cx="5454650" cy="23488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aphicFrame>
        <p:nvGraphicFramePr>
          <p:cNvPr id="24" name="Table 23"/>
          <p:cNvGraphicFramePr>
            <a:graphicFrameLocks noGrp="1"/>
          </p:cNvGraphicFramePr>
          <p:nvPr>
            <p:extLst>
              <p:ext uri="{D42A27DB-BD31-4B8C-83A1-F6EECF244321}">
                <p14:modId xmlns:p14="http://schemas.microsoft.com/office/powerpoint/2010/main" val="2194646964"/>
              </p:ext>
            </p:extLst>
          </p:nvPr>
        </p:nvGraphicFramePr>
        <p:xfrm>
          <a:off x="572554" y="5853772"/>
          <a:ext cx="2684996" cy="2514600"/>
        </p:xfrm>
        <a:graphic>
          <a:graphicData uri="http://schemas.openxmlformats.org/drawingml/2006/table">
            <a:tbl>
              <a:tblPr firstRow="1" firstCol="1" bandRow="1">
                <a:tableStyleId>{5940675A-B579-460E-94D1-54222C63F5DA}</a:tableStyleId>
              </a:tblPr>
              <a:tblGrid>
                <a:gridCol w="1008596"/>
                <a:gridCol w="1676400"/>
              </a:tblGrid>
              <a:tr h="242366">
                <a:tc gridSpan="2">
                  <a:txBody>
                    <a:bodyPr/>
                    <a:lstStyle/>
                    <a:p>
                      <a:pPr marL="0" marR="0">
                        <a:lnSpc>
                          <a:spcPct val="115000"/>
                        </a:lnSpc>
                        <a:spcBef>
                          <a:spcPts val="0"/>
                        </a:spcBef>
                        <a:spcAft>
                          <a:spcPts val="0"/>
                        </a:spcAft>
                      </a:pPr>
                      <a:r>
                        <a:rPr lang="en-US" sz="1000" b="1" dirty="0">
                          <a:solidFill>
                            <a:srgbClr val="FF0000"/>
                          </a:solidFill>
                          <a:effectLst/>
                        </a:rPr>
                        <a:t>Technical Data</a:t>
                      </a:r>
                      <a:endParaRPr lang="en-US" sz="1000" b="1" dirty="0">
                        <a:solidFill>
                          <a:srgbClr val="FF0000"/>
                        </a:solidFill>
                        <a:effectLst/>
                        <a:latin typeface="Calibri"/>
                        <a:ea typeface="Calibri"/>
                        <a:cs typeface="Arial"/>
                      </a:endParaRPr>
                    </a:p>
                  </a:txBody>
                  <a:tcPr marL="66197" marR="66197" marT="0" marB="0"/>
                </a:tc>
                <a:tc hMerge="1">
                  <a:txBody>
                    <a:bodyPr/>
                    <a:lstStyle/>
                    <a:p>
                      <a:endParaRPr lang="en-US"/>
                    </a:p>
                  </a:txBody>
                  <a:tcPr/>
                </a:tc>
              </a:tr>
              <a:tr h="415485">
                <a:tc>
                  <a:txBody>
                    <a:bodyPr/>
                    <a:lstStyle/>
                    <a:p>
                      <a:pPr marL="0" marR="0" algn="ctr">
                        <a:lnSpc>
                          <a:spcPct val="115000"/>
                        </a:lnSpc>
                        <a:spcBef>
                          <a:spcPts val="0"/>
                        </a:spcBef>
                        <a:spcAft>
                          <a:spcPts val="0"/>
                        </a:spcAft>
                      </a:pPr>
                      <a:r>
                        <a:rPr lang="en-US" sz="1000" dirty="0">
                          <a:effectLst/>
                        </a:rPr>
                        <a:t>Hoist</a:t>
                      </a:r>
                      <a:endParaRPr lang="en-US" sz="1000" dirty="0">
                        <a:effectLst/>
                        <a:latin typeface="Calibri"/>
                        <a:ea typeface="Calibri"/>
                        <a:cs typeface="Arial"/>
                      </a:endParaRPr>
                    </a:p>
                  </a:txBody>
                  <a:tcPr marL="66197" marR="66197" marT="0" marB="0"/>
                </a:tc>
                <a:tc>
                  <a:txBody>
                    <a:bodyPr/>
                    <a:lstStyle/>
                    <a:p>
                      <a:pPr marL="0" marR="0" algn="ctr">
                        <a:lnSpc>
                          <a:spcPct val="115000"/>
                        </a:lnSpc>
                        <a:spcBef>
                          <a:spcPts val="0"/>
                        </a:spcBef>
                        <a:spcAft>
                          <a:spcPts val="0"/>
                        </a:spcAft>
                      </a:pPr>
                      <a:r>
                        <a:rPr lang="en-US" sz="1000" dirty="0">
                          <a:effectLst/>
                        </a:rPr>
                        <a:t>Hoist power: 0.75kw</a:t>
                      </a:r>
                      <a:br>
                        <a:rPr lang="en-US" sz="1000" dirty="0">
                          <a:effectLst/>
                        </a:rPr>
                      </a:br>
                      <a:r>
                        <a:rPr lang="en-US" sz="1000" dirty="0">
                          <a:effectLst/>
                        </a:rPr>
                        <a:t>Size: 2000 * 800 * 1600mm</a:t>
                      </a:r>
                      <a:endParaRPr lang="en-US" sz="1000" dirty="0">
                        <a:effectLst/>
                        <a:latin typeface="Calibri"/>
                        <a:ea typeface="Calibri"/>
                        <a:cs typeface="Arial"/>
                      </a:endParaRPr>
                    </a:p>
                  </a:txBody>
                  <a:tcPr marL="66197" marR="66197" marT="0" marB="0"/>
                </a:tc>
              </a:tr>
              <a:tr h="415485">
                <a:tc>
                  <a:txBody>
                    <a:bodyPr/>
                    <a:lstStyle/>
                    <a:p>
                      <a:pPr marL="0" marR="0" algn="ctr">
                        <a:lnSpc>
                          <a:spcPct val="115000"/>
                        </a:lnSpc>
                        <a:spcBef>
                          <a:spcPts val="0"/>
                        </a:spcBef>
                        <a:spcAft>
                          <a:spcPts val="0"/>
                        </a:spcAft>
                      </a:pPr>
                      <a:r>
                        <a:rPr lang="en-US" sz="1000" dirty="0">
                          <a:effectLst/>
                        </a:rPr>
                        <a:t>Impurity removal machine</a:t>
                      </a:r>
                      <a:endParaRPr lang="en-US" sz="1000" dirty="0">
                        <a:effectLst/>
                        <a:latin typeface="Calibri"/>
                        <a:ea typeface="Calibri"/>
                        <a:cs typeface="Arial"/>
                      </a:endParaRPr>
                    </a:p>
                  </a:txBody>
                  <a:tcPr marL="66197" marR="66197" marT="0" marB="0"/>
                </a:tc>
                <a:tc>
                  <a:txBody>
                    <a:bodyPr/>
                    <a:lstStyle/>
                    <a:p>
                      <a:pPr marL="0" marR="0" algn="ctr">
                        <a:lnSpc>
                          <a:spcPct val="115000"/>
                        </a:lnSpc>
                        <a:spcBef>
                          <a:spcPts val="0"/>
                        </a:spcBef>
                        <a:spcAft>
                          <a:spcPts val="0"/>
                        </a:spcAft>
                      </a:pPr>
                      <a:r>
                        <a:rPr lang="en-US" sz="1000" dirty="0">
                          <a:effectLst/>
                        </a:rPr>
                        <a:t>Size: 3000 * 1000 * 1400</a:t>
                      </a:r>
                      <a:br>
                        <a:rPr lang="en-US" sz="1000" dirty="0">
                          <a:effectLst/>
                        </a:rPr>
                      </a:br>
                      <a:r>
                        <a:rPr lang="en-US" sz="1000" dirty="0">
                          <a:effectLst/>
                        </a:rPr>
                        <a:t>Power: 5.2KW</a:t>
                      </a:r>
                      <a:endParaRPr lang="en-US" sz="1000" dirty="0">
                        <a:effectLst/>
                        <a:latin typeface="Calibri"/>
                        <a:ea typeface="Calibri"/>
                        <a:cs typeface="Arial"/>
                      </a:endParaRPr>
                    </a:p>
                  </a:txBody>
                  <a:tcPr marL="66197" marR="66197" marT="0" marB="0"/>
                </a:tc>
              </a:tr>
              <a:tr h="623228">
                <a:tc>
                  <a:txBody>
                    <a:bodyPr/>
                    <a:lstStyle/>
                    <a:p>
                      <a:pPr marL="0" marR="0" algn="ctr">
                        <a:lnSpc>
                          <a:spcPct val="115000"/>
                        </a:lnSpc>
                        <a:spcBef>
                          <a:spcPts val="0"/>
                        </a:spcBef>
                        <a:spcAft>
                          <a:spcPts val="0"/>
                        </a:spcAft>
                      </a:pPr>
                      <a:r>
                        <a:rPr lang="en-US" sz="1000" dirty="0">
                          <a:effectLst/>
                        </a:rPr>
                        <a:t>Broken screw pump</a:t>
                      </a:r>
                      <a:endParaRPr lang="en-US" sz="1000" dirty="0">
                        <a:effectLst/>
                        <a:latin typeface="Calibri"/>
                        <a:ea typeface="Calibri"/>
                        <a:cs typeface="Arial"/>
                      </a:endParaRPr>
                    </a:p>
                  </a:txBody>
                  <a:tcPr marL="66197" marR="66197" marT="0" marB="0"/>
                </a:tc>
                <a:tc>
                  <a:txBody>
                    <a:bodyPr/>
                    <a:lstStyle/>
                    <a:p>
                      <a:pPr marL="0" marR="0" algn="ctr">
                        <a:lnSpc>
                          <a:spcPct val="115000"/>
                        </a:lnSpc>
                        <a:spcBef>
                          <a:spcPts val="0"/>
                        </a:spcBef>
                        <a:spcAft>
                          <a:spcPts val="0"/>
                        </a:spcAft>
                      </a:pPr>
                      <a:r>
                        <a:rPr lang="en-US" sz="1000" dirty="0">
                          <a:effectLst/>
                        </a:rPr>
                        <a:t> capacity: 0.5-1 ton / hour;</a:t>
                      </a:r>
                      <a:br>
                        <a:rPr lang="en-US" sz="1000" dirty="0">
                          <a:effectLst/>
                        </a:rPr>
                      </a:br>
                      <a:r>
                        <a:rPr lang="en-US" sz="1000" dirty="0">
                          <a:effectLst/>
                        </a:rPr>
                        <a:t>Power: 1.5KW;</a:t>
                      </a:r>
                      <a:br>
                        <a:rPr lang="en-US" sz="1000" dirty="0">
                          <a:effectLst/>
                        </a:rPr>
                      </a:br>
                      <a:r>
                        <a:rPr lang="en-US" sz="1000" dirty="0">
                          <a:effectLst/>
                        </a:rPr>
                        <a:t>Dimensions: 1500 × 500 × 500mm;</a:t>
                      </a:r>
                      <a:endParaRPr lang="en-US" sz="1000" dirty="0">
                        <a:effectLst/>
                        <a:latin typeface="Calibri"/>
                        <a:ea typeface="Calibri"/>
                        <a:cs typeface="Arial"/>
                      </a:endParaRPr>
                    </a:p>
                  </a:txBody>
                  <a:tcPr marL="66197" marR="66197" marT="0" marB="0"/>
                </a:tc>
              </a:tr>
              <a:tr h="629929">
                <a:tc>
                  <a:txBody>
                    <a:bodyPr/>
                    <a:lstStyle/>
                    <a:p>
                      <a:pPr marL="0" marR="0" algn="ctr">
                        <a:lnSpc>
                          <a:spcPct val="115000"/>
                        </a:lnSpc>
                        <a:spcBef>
                          <a:spcPts val="0"/>
                        </a:spcBef>
                        <a:spcAft>
                          <a:spcPts val="0"/>
                        </a:spcAft>
                      </a:pPr>
                      <a:r>
                        <a:rPr lang="en-US" sz="1000" dirty="0">
                          <a:effectLst/>
                        </a:rPr>
                        <a:t>Enzyme inactivation equipment</a:t>
                      </a:r>
                      <a:endParaRPr lang="en-US" sz="1000" dirty="0">
                        <a:effectLst/>
                        <a:latin typeface="Calibri"/>
                        <a:ea typeface="Calibri"/>
                        <a:cs typeface="Arial"/>
                      </a:endParaRPr>
                    </a:p>
                  </a:txBody>
                  <a:tcPr marL="66197" marR="66197" marT="0" marB="0"/>
                </a:tc>
                <a:tc>
                  <a:txBody>
                    <a:bodyPr/>
                    <a:lstStyle/>
                    <a:p>
                      <a:pPr marL="0" marR="0" algn="ctr">
                        <a:lnSpc>
                          <a:spcPct val="115000"/>
                        </a:lnSpc>
                        <a:spcBef>
                          <a:spcPts val="0"/>
                        </a:spcBef>
                        <a:spcAft>
                          <a:spcPts val="0"/>
                        </a:spcAft>
                      </a:pPr>
                      <a:r>
                        <a:rPr lang="en-US" sz="1000" dirty="0">
                          <a:effectLst/>
                        </a:rPr>
                        <a:t> capacity: 1T / H</a:t>
                      </a:r>
                      <a:br>
                        <a:rPr lang="en-US" sz="1000" dirty="0">
                          <a:effectLst/>
                        </a:rPr>
                      </a:br>
                      <a:r>
                        <a:rPr lang="en-US" sz="1000" dirty="0">
                          <a:effectLst/>
                        </a:rPr>
                        <a:t>Size: 1220 × 615 × 1250mm</a:t>
                      </a:r>
                      <a:endParaRPr lang="en-US" sz="1000" dirty="0">
                        <a:effectLst/>
                        <a:latin typeface="Calibri"/>
                        <a:ea typeface="Calibri"/>
                        <a:cs typeface="Arial"/>
                      </a:endParaRPr>
                    </a:p>
                  </a:txBody>
                  <a:tcPr marL="66197" marR="66197" marT="0" marB="0"/>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2045</TotalTime>
  <Words>103</Words>
  <Application>Microsoft Office PowerPoint</Application>
  <PresentationFormat>On-screen Show (4:3)</PresentationFormat>
  <Paragraphs>24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TOMATO PASTE PRODUCTION LINE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 ENGINEERING</dc:creator>
  <cp:lastModifiedBy>HP</cp:lastModifiedBy>
  <cp:revision>433</cp:revision>
  <dcterms:created xsi:type="dcterms:W3CDTF">2006-08-16T00:00:00Z</dcterms:created>
  <dcterms:modified xsi:type="dcterms:W3CDTF">2021-09-04T05:31:21Z</dcterms:modified>
</cp:coreProperties>
</file>