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25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07-Aug-21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07-Aug-21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07-Aug-21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07-Aug-21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07-Aug-21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07-Aug-21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07-Aug-21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5" y="0"/>
            <a:ext cx="6893990" cy="9144000"/>
          </a:xfrm>
          <a:prstGeom prst="rect">
            <a:avLst/>
          </a:prstGeom>
        </p:spPr>
      </p:pic>
      <p:sp>
        <p:nvSpPr>
          <p:cNvPr id="14" name="TextBox 9">
            <a:extLst>
              <a:ext uri="{FF2B5EF4-FFF2-40B4-BE49-F238E27FC236}">
                <a16:creationId xmlns:a16="http://schemas.microsoft.com/office/drawing/2014/main" xmlns="" id="{38A1EEB0-8431-46A9-A6E6-0F85C0451C01}"/>
              </a:ext>
            </a:extLst>
          </p:cNvPr>
          <p:cNvSpPr txBox="1"/>
          <p:nvPr/>
        </p:nvSpPr>
        <p:spPr>
          <a:xfrm>
            <a:off x="5011205"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t>
            </a:r>
            <a:r>
              <a:rPr lang="en-US" sz="1200" b="1" dirty="0" smtClean="0"/>
              <a:t>AAE/21/365</a:t>
            </a:r>
            <a:endParaRPr lang="en-US" sz="1200" b="1" dirty="0"/>
          </a:p>
        </p:txBody>
      </p:sp>
      <p:sp>
        <p:nvSpPr>
          <p:cNvPr id="16" name="TextBox 10">
            <a:extLst>
              <a:ext uri="{FF2B5EF4-FFF2-40B4-BE49-F238E27FC236}">
                <a16:creationId xmlns:a16="http://schemas.microsoft.com/office/drawing/2014/main" xmlns="" id="{D1321AA9-62E8-4B55-97C1-F6E941553743}"/>
              </a:ext>
            </a:extLst>
          </p:cNvPr>
          <p:cNvSpPr txBox="1"/>
          <p:nvPr/>
        </p:nvSpPr>
        <p:spPr>
          <a:xfrm>
            <a:off x="439205"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 name="Rectangle 10"/>
          <p:cNvSpPr/>
          <p:nvPr/>
        </p:nvSpPr>
        <p:spPr>
          <a:xfrm>
            <a:off x="457200" y="4495800"/>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7" name="Title 6"/>
          <p:cNvSpPr>
            <a:spLocks noGrp="1"/>
          </p:cNvSpPr>
          <p:nvPr>
            <p:ph type="ctrTitle"/>
          </p:nvPr>
        </p:nvSpPr>
        <p:spPr>
          <a:xfrm>
            <a:off x="685800" y="1447800"/>
            <a:ext cx="5829300" cy="693003"/>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Pr>
              <a:t>Juice Processing </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Pr>
              <a:t>Machinery</a:t>
            </a:r>
            <a:b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Pr>
            </a:br>
            <a:r>
              <a:rPr lang="en-US" sz="1400" b="1" dirty="0" smtClean="0">
                <a:solidFill>
                  <a:srgbClr val="FF0000"/>
                </a:solidFill>
              </a:rPr>
              <a:t>(Capacity</a:t>
            </a:r>
            <a:r>
              <a:rPr lang="en-US" sz="1400" b="1" dirty="0">
                <a:solidFill>
                  <a:srgbClr val="FF0000"/>
                </a:solidFill>
              </a:rPr>
              <a:t>: – Min </a:t>
            </a:r>
            <a:r>
              <a:rPr lang="en-US" sz="1400" b="1" dirty="0" smtClean="0">
                <a:solidFill>
                  <a:srgbClr val="FF0000"/>
                </a:solidFill>
              </a:rPr>
              <a:t>1000 </a:t>
            </a:r>
            <a:r>
              <a:rPr lang="en-US" sz="1400" b="1" dirty="0">
                <a:solidFill>
                  <a:srgbClr val="FF0000"/>
                </a:solidFill>
              </a:rPr>
              <a:t>Kg /</a:t>
            </a:r>
            <a:r>
              <a:rPr lang="en-US" sz="1400" b="1" dirty="0" err="1">
                <a:solidFill>
                  <a:srgbClr val="FF0000"/>
                </a:solidFill>
              </a:rPr>
              <a:t>Hr</a:t>
            </a:r>
            <a:r>
              <a:rPr lang="en-US" sz="1400" b="1" dirty="0">
                <a:solidFill>
                  <a:srgbClr val="FF0000"/>
                </a:solidFill>
              </a:rPr>
              <a:t> Max </a:t>
            </a:r>
            <a:r>
              <a:rPr lang="en-US" sz="1400" b="1" dirty="0" smtClean="0">
                <a:solidFill>
                  <a:srgbClr val="FF0000"/>
                </a:solidFill>
              </a:rPr>
              <a:t>10,000 Kg/</a:t>
            </a:r>
            <a:r>
              <a:rPr lang="en-US" sz="1400" b="1" dirty="0" err="1" smtClean="0">
                <a:solidFill>
                  <a:srgbClr val="FF0000"/>
                </a:solidFill>
              </a:rPr>
              <a:t>Hr</a:t>
            </a:r>
            <a:r>
              <a:rPr lang="en-US" sz="1400" b="1" dirty="0" smtClean="0">
                <a:solidFill>
                  <a:srgbClr val="FF0000"/>
                </a:solidFill>
              </a:rPr>
              <a:t>)</a:t>
            </a:r>
            <a:endParaRPr lang="en-US" sz="2800" b="1" cap="all" dirty="0">
              <a:solidFill>
                <a:srgbClr val="FF0000"/>
              </a:solidFill>
              <a:effectLst/>
            </a:endParaRPr>
          </a:p>
        </p:txBody>
      </p:sp>
      <p:pic>
        <p:nvPicPr>
          <p:cNvPr id="1026" name="Picture 2" descr="C:\Users\HP\Downloads\WhatsApp Image 2021-08-07 at 3.07.43 PM.jpeg"/>
          <p:cNvPicPr>
            <a:picLocks noChangeAspect="1" noChangeArrowheads="1"/>
          </p:cNvPicPr>
          <p:nvPr/>
        </p:nvPicPr>
        <p:blipFill rotWithShape="1">
          <a:blip r:embed="rId3">
            <a:extLst>
              <a:ext uri="{28A0092B-C50C-407E-A947-70E740481C1C}">
                <a14:useLocalDpi xmlns:a14="http://schemas.microsoft.com/office/drawing/2010/main" val="0"/>
              </a:ext>
            </a:extLst>
          </a:blip>
          <a:srcRect t="15920" b="7520"/>
          <a:stretch/>
        </p:blipFill>
        <p:spPr bwMode="auto">
          <a:xfrm>
            <a:off x="685800" y="2971800"/>
            <a:ext cx="5486399" cy="364617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81000" y="2217003"/>
            <a:ext cx="6074683" cy="830997"/>
          </a:xfrm>
          <a:prstGeom prst="rect">
            <a:avLst/>
          </a:prstGeom>
        </p:spPr>
        <p:txBody>
          <a:bodyPr>
            <a:spAutoFit/>
          </a:bodyPr>
          <a:lstStyle/>
          <a:p>
            <a:pPr algn="just"/>
            <a:r>
              <a:rPr lang="en-US" sz="1600" dirty="0"/>
              <a:t>Most juices are packed in aseptic packaging. Those that are intended to be kept and stored in the fridge are packed using ultra clean packing technology, and those that come in glass bottles are usually hot filled.</a:t>
            </a:r>
            <a:endParaRPr lang="en-US" sz="1600" dirty="0"/>
          </a:p>
        </p:txBody>
      </p:sp>
      <p:sp>
        <p:nvSpPr>
          <p:cNvPr id="9" name="Rectangle 8"/>
          <p:cNvSpPr/>
          <p:nvPr/>
        </p:nvSpPr>
        <p:spPr>
          <a:xfrm>
            <a:off x="457200" y="6503075"/>
            <a:ext cx="5715000" cy="2031325"/>
          </a:xfrm>
          <a:prstGeom prst="rect">
            <a:avLst/>
          </a:prstGeom>
        </p:spPr>
        <p:txBody>
          <a:bodyPr wrap="square">
            <a:spAutoFit/>
          </a:bodyPr>
          <a:lstStyle/>
          <a:p>
            <a:r>
              <a:rPr lang="en-US" sz="1400" b="1" dirty="0"/>
              <a:t>1. Sugar Syrup Preparation Tank</a:t>
            </a:r>
            <a:r>
              <a:rPr lang="en-US" sz="1400" b="1" dirty="0"/>
              <a:t/>
            </a:r>
            <a:br>
              <a:rPr lang="en-US" sz="1400" b="1" dirty="0"/>
            </a:br>
            <a:r>
              <a:rPr lang="en-US" sz="1400" b="1" dirty="0"/>
              <a:t>2. Fruit Pulp Storage Tank</a:t>
            </a:r>
            <a:r>
              <a:rPr lang="en-US" sz="1400" b="1" dirty="0"/>
              <a:t/>
            </a:r>
            <a:br>
              <a:rPr lang="en-US" sz="1400" b="1" dirty="0"/>
            </a:br>
            <a:r>
              <a:rPr lang="en-US" sz="1400" b="1" dirty="0"/>
              <a:t>3. Filter Press</a:t>
            </a:r>
            <a:r>
              <a:rPr lang="en-US" sz="1400" b="1" dirty="0"/>
              <a:t/>
            </a:r>
            <a:br>
              <a:rPr lang="en-US" sz="1400" b="1" dirty="0"/>
            </a:br>
            <a:r>
              <a:rPr lang="en-US" sz="1400" b="1" dirty="0"/>
              <a:t>4. Blending</a:t>
            </a:r>
            <a:r>
              <a:rPr lang="en-US" sz="1400" b="1" dirty="0"/>
              <a:t/>
            </a:r>
            <a:br>
              <a:rPr lang="en-US" sz="1400" b="1" dirty="0"/>
            </a:br>
            <a:r>
              <a:rPr lang="en-US" sz="1400" b="1" dirty="0"/>
              <a:t>5. Homogenization</a:t>
            </a:r>
            <a:r>
              <a:rPr lang="en-US" sz="1400" b="1" dirty="0"/>
              <a:t/>
            </a:r>
            <a:br>
              <a:rPr lang="en-US" sz="1400" b="1" dirty="0"/>
            </a:br>
            <a:r>
              <a:rPr lang="en-US" sz="1400" b="1" dirty="0"/>
              <a:t>6. Standardization</a:t>
            </a:r>
            <a:r>
              <a:rPr lang="en-US" sz="1400" b="1" dirty="0"/>
              <a:t/>
            </a:r>
            <a:br>
              <a:rPr lang="en-US" sz="1400" b="1" dirty="0"/>
            </a:br>
            <a:r>
              <a:rPr lang="en-US" sz="1400" b="1" dirty="0"/>
              <a:t>7. Pasteurization</a:t>
            </a:r>
            <a:r>
              <a:rPr lang="en-US" sz="1400" b="1" dirty="0"/>
              <a:t/>
            </a:r>
            <a:br>
              <a:rPr lang="en-US" sz="1400" b="1" dirty="0"/>
            </a:br>
            <a:r>
              <a:rPr lang="en-US" sz="1400" b="1" dirty="0"/>
              <a:t>8. Filling Line: – Automatic Bottle Filling Line with Rinsing Filling &amp; Cap </a:t>
            </a:r>
            <a:r>
              <a:rPr lang="en-US" sz="1400" b="1" dirty="0" smtClean="0"/>
              <a:t> </a:t>
            </a:r>
          </a:p>
          <a:p>
            <a:r>
              <a:rPr lang="en-US" sz="1400" b="1" dirty="0"/>
              <a:t> </a:t>
            </a:r>
            <a:r>
              <a:rPr lang="en-US" sz="1400" b="1" dirty="0" smtClean="0"/>
              <a:t>    Sealing </a:t>
            </a:r>
            <a:r>
              <a:rPr lang="en-US" sz="1400" b="1" dirty="0"/>
              <a:t>Machine</a:t>
            </a:r>
            <a:endParaRPr lang="en-US" sz="14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551</TotalTime>
  <Words>58</Words>
  <Application>Microsoft Office PowerPoint</Application>
  <PresentationFormat>On-screen Show (4:3)</PresentationFormat>
  <Paragraphs>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Juice Processing Machinery (Capacity: – Min 1000 Kg /Hr Max 10,000 Kg/Hr)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HP</cp:lastModifiedBy>
  <cp:revision>200</cp:revision>
  <dcterms:created xsi:type="dcterms:W3CDTF">2006-08-16T00:00:00Z</dcterms:created>
  <dcterms:modified xsi:type="dcterms:W3CDTF">2021-08-07T11:28:28Z</dcterms:modified>
</cp:coreProperties>
</file>