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3042"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11-Mar-21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http://3.imimg.com/data3/LL/FR/MY-1601782/ss-tank-with-stirrer-250x250.jpg"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5" y="0"/>
            <a:ext cx="6893990" cy="9144000"/>
          </a:xfrm>
          <a:prstGeom prst="rect">
            <a:avLst/>
          </a:prstGeom>
        </p:spPr>
      </p:pic>
      <p:sp>
        <p:nvSpPr>
          <p:cNvPr id="14" name="TextBox 9">
            <a:extLst>
              <a:ext uri="{FF2B5EF4-FFF2-40B4-BE49-F238E27FC236}">
                <a16:creationId xmlns:a16="http://schemas.microsoft.com/office/drawing/2014/main" id="{38A1EEB0-8431-46A9-A6E6-0F85C0451C01}"/>
              </a:ext>
            </a:extLst>
          </p:cNvPr>
          <p:cNvSpPr txBox="1"/>
          <p:nvPr/>
        </p:nvSpPr>
        <p:spPr>
          <a:xfrm>
            <a:off x="5011205"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AAE/21/362</a:t>
            </a:r>
          </a:p>
        </p:txBody>
      </p:sp>
      <p:sp>
        <p:nvSpPr>
          <p:cNvPr id="16" name="TextBox 10">
            <a:extLst>
              <a:ext uri="{FF2B5EF4-FFF2-40B4-BE49-F238E27FC236}">
                <a16:creationId xmlns:a16="http://schemas.microsoft.com/office/drawing/2014/main" id="{D1321AA9-62E8-4B55-97C1-F6E941553743}"/>
              </a:ext>
            </a:extLst>
          </p:cNvPr>
          <p:cNvSpPr txBox="1"/>
          <p:nvPr/>
        </p:nvSpPr>
        <p:spPr>
          <a:xfrm>
            <a:off x="439205"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2" name="Title 1"/>
          <p:cNvSpPr>
            <a:spLocks noGrp="1"/>
          </p:cNvSpPr>
          <p:nvPr>
            <p:ph type="ctrTitle"/>
          </p:nvPr>
        </p:nvSpPr>
        <p:spPr>
          <a:xfrm>
            <a:off x="533400" y="1066800"/>
            <a:ext cx="6019800" cy="990600"/>
          </a:xfrm>
        </p:spPr>
        <p:txBody>
          <a:bodyPr>
            <a:noAutofit/>
          </a:bodyPr>
          <a:lstStyle/>
          <a:p>
            <a:r>
              <a:rPr lang="en-US" sz="2800" b="1" dirty="0">
                <a:ln w="0"/>
                <a:solidFill>
                  <a:schemeClr val="accent1"/>
                </a:solidFill>
                <a:effectLst>
                  <a:outerShdw blurRad="38100" dist="25400" dir="5400000" algn="ctr" rotWithShape="0">
                    <a:srgbClr val="6E747A">
                      <a:alpha val="43000"/>
                    </a:srgbClr>
                  </a:outerShdw>
                </a:effectLst>
              </a:rPr>
              <a:t>SS STORAGE &amp; MIXING TANKS</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 name="Rectangle 10"/>
          <p:cNvSpPr/>
          <p:nvPr/>
        </p:nvSpPr>
        <p:spPr>
          <a:xfrm>
            <a:off x="457200" y="4419600"/>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8BCE8A74-E01E-4E76-AC7C-1625D024D01F}"/>
              </a:ext>
            </a:extLst>
          </p:cNvPr>
          <p:cNvSpPr txBox="1"/>
          <p:nvPr/>
        </p:nvSpPr>
        <p:spPr>
          <a:xfrm>
            <a:off x="582820" y="1752600"/>
            <a:ext cx="5692361" cy="1513556"/>
          </a:xfrm>
          <a:prstGeom prst="rect">
            <a:avLst/>
          </a:prstGeom>
          <a:noFill/>
        </p:spPr>
        <p:txBody>
          <a:bodyPr wrap="square">
            <a:spAutoFit/>
          </a:bodyPr>
          <a:lstStyle/>
          <a:p>
            <a:pPr marL="0" marR="0" algn="just">
              <a:lnSpc>
                <a:spcPct val="111000"/>
              </a:lnSpc>
              <a:spcBef>
                <a:spcPts val="0"/>
              </a:spcBef>
              <a:spcAft>
                <a:spcPts val="0"/>
              </a:spcAft>
            </a:pPr>
            <a:r>
              <a:rPr lang="en-US" sz="1400" dirty="0">
                <a:effectLst/>
                <a:latin typeface="Arial" panose="020B0604020202020204" pitchFamily="34" charset="0"/>
                <a:ea typeface="Arial" panose="020B0604020202020204" pitchFamily="34" charset="0"/>
                <a:cs typeface="FrankRuehl" panose="020B0604020202020204" pitchFamily="34" charset="-79"/>
              </a:rPr>
              <a:t>AAE Equipment Traders hold a constant stock of SS 304 &amp; SS 316 grade stainless steel tanks that are suitable for most industries such as food, chemical, beverage, pharmaceutical etc. As well as offering our standard range of tanks, AAE Equipment Traders can design and build custom made tanks to suit our client’s requirements. Additional tank features such as heating/cooling jackets, agitation, internal baffles are offered.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7" name="Picture 2">
            <a:extLst>
              <a:ext uri="{FF2B5EF4-FFF2-40B4-BE49-F238E27FC236}">
                <a16:creationId xmlns:a16="http://schemas.microsoft.com/office/drawing/2014/main" id="{214B5550-6895-4CB5-8ECF-261563A61B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404"/>
          <a:stretch/>
        </p:blipFill>
        <p:spPr bwMode="auto">
          <a:xfrm>
            <a:off x="582819" y="3476825"/>
            <a:ext cx="2846180" cy="19528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27D68124-5917-4478-B27E-1DB184B06B5D}"/>
              </a:ext>
            </a:extLst>
          </p:cNvPr>
          <p:cNvSpPr txBox="1"/>
          <p:nvPr/>
        </p:nvSpPr>
        <p:spPr>
          <a:xfrm>
            <a:off x="372043" y="5596701"/>
            <a:ext cx="2675957" cy="2621230"/>
          </a:xfrm>
          <a:prstGeom prst="rect">
            <a:avLst/>
          </a:prstGeom>
          <a:noFill/>
        </p:spPr>
        <p:txBody>
          <a:bodyPr wrap="square">
            <a:spAutoFit/>
          </a:bodyPr>
          <a:lstStyle/>
          <a:p>
            <a:pPr marL="0" marR="0">
              <a:spcBef>
                <a:spcPts val="0"/>
              </a:spcBef>
              <a:spcAft>
                <a:spcPts val="0"/>
              </a:spcAft>
            </a:pPr>
            <a:r>
              <a:rPr lang="en-US" sz="1200" b="1" u="sng" dirty="0">
                <a:solidFill>
                  <a:srgbClr val="FF0000"/>
                </a:solidFill>
                <a:effectLst/>
                <a:latin typeface="Cambria" panose="02040503050406030204" pitchFamily="18" charset="0"/>
                <a:ea typeface="Cambria" panose="02040503050406030204" pitchFamily="18" charset="0"/>
                <a:cs typeface="FrankRuehl" panose="020B0604020202020204" pitchFamily="34" charset="-79"/>
              </a:rPr>
              <a:t>FEATURES:</a:t>
            </a:r>
            <a:endParaRPr lang="en-US" sz="1200" u="sng"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Arial" panose="020B0604020202020204" pitchFamily="34" charset="0"/>
                <a:cs typeface="FrankRuehl" panose="020B0604020202020204" pitchFamily="34" charset="-79"/>
              </a:rPr>
              <a:t>Open top with split hinged &amp; fixed lid.</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95"/>
              </a:lnSpc>
              <a:spcBef>
                <a:spcPts val="0"/>
              </a:spcBef>
              <a:spcAft>
                <a:spcPts val="0"/>
              </a:spcAft>
            </a:pPr>
            <a:r>
              <a:rPr lang="en-US" sz="1200" dirty="0">
                <a:effectLst/>
                <a:latin typeface="Symbol" panose="05050102010706020507" pitchFamily="18" charset="2"/>
                <a:ea typeface="Symbol" panose="05050102010706020507" pitchFamily="18" charset="2"/>
                <a:cs typeface="FrankRuehl" panose="020B0604020202020204" pitchFamily="34" charset="-79"/>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Arial" panose="020B0604020202020204" pitchFamily="34" charset="0"/>
                <a:cs typeface="FrankRuehl" panose="020B0604020202020204" pitchFamily="34" charset="-79"/>
              </a:rPr>
              <a:t>50mm reinforced top.</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95"/>
              </a:lnSpc>
              <a:spcBef>
                <a:spcPts val="0"/>
              </a:spcBef>
              <a:spcAft>
                <a:spcPts val="0"/>
              </a:spcAft>
            </a:pPr>
            <a:r>
              <a:rPr lang="en-US" sz="1200" dirty="0">
                <a:effectLst/>
                <a:latin typeface="Symbol" panose="05050102010706020507" pitchFamily="18" charset="2"/>
                <a:ea typeface="Symbol" panose="05050102010706020507" pitchFamily="18" charset="2"/>
                <a:cs typeface="FrankRuehl" panose="020B0604020202020204" pitchFamily="34" charset="-79"/>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Arial" panose="020B0604020202020204" pitchFamily="34" charset="0"/>
                <a:cs typeface="FrankRuehl" panose="020B0604020202020204" pitchFamily="34" charset="-79"/>
              </a:rPr>
              <a:t>Compensated mixing bracket to suit clamp on agitators.</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95"/>
              </a:lnSpc>
              <a:spcBef>
                <a:spcPts val="0"/>
              </a:spcBef>
              <a:spcAft>
                <a:spcPts val="0"/>
              </a:spcAft>
            </a:pPr>
            <a:r>
              <a:rPr lang="en-US" sz="1200" dirty="0">
                <a:effectLst/>
                <a:latin typeface="Symbol" panose="05050102010706020507" pitchFamily="18" charset="2"/>
                <a:ea typeface="Symbol" panose="05050102010706020507" pitchFamily="18" charset="2"/>
                <a:cs typeface="FrankRuehl" panose="020B0604020202020204" pitchFamily="34" charset="-79"/>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Arial" panose="020B0604020202020204" pitchFamily="34" charset="0"/>
                <a:cs typeface="FrankRuehl" panose="020B0604020202020204" pitchFamily="34" charset="-79"/>
              </a:rPr>
              <a:t>All welds are ground &amp; strip polished. Material: 2B finish.</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95"/>
              </a:lnSpc>
              <a:spcBef>
                <a:spcPts val="0"/>
              </a:spcBef>
              <a:spcAft>
                <a:spcPts val="0"/>
              </a:spcAft>
            </a:pPr>
            <a:r>
              <a:rPr lang="en-US" sz="1200" dirty="0">
                <a:effectLst/>
                <a:latin typeface="Symbol" panose="05050102010706020507" pitchFamily="18" charset="2"/>
                <a:ea typeface="Symbol" panose="05050102010706020507" pitchFamily="18" charset="2"/>
                <a:cs typeface="FrankRuehl" panose="020B0604020202020204" pitchFamily="34" charset="-79"/>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Arial" panose="020B0604020202020204" pitchFamily="34" charset="0"/>
                <a:cs typeface="FrankRuehl" panose="020B0604020202020204" pitchFamily="34" charset="-79"/>
              </a:rPr>
              <a:t>Legs are polished with cross bracing on compensation pads.</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95"/>
              </a:lnSpc>
              <a:spcBef>
                <a:spcPts val="0"/>
              </a:spcBef>
              <a:spcAft>
                <a:spcPts val="0"/>
              </a:spcAft>
            </a:pPr>
            <a:r>
              <a:rPr lang="en-US" sz="1200" dirty="0">
                <a:effectLst/>
                <a:latin typeface="Symbol" panose="05050102010706020507" pitchFamily="18" charset="2"/>
                <a:ea typeface="Symbol" panose="05050102010706020507" pitchFamily="18" charset="2"/>
                <a:cs typeface="FrankRuehl" panose="020B0604020202020204" pitchFamily="34" charset="-79"/>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Arial" panose="020B0604020202020204" pitchFamily="34" charset="0"/>
                <a:cs typeface="FrankRuehl" panose="020B0604020202020204" pitchFamily="34" charset="-79"/>
              </a:rPr>
              <a:t>Optional lockable castor wheels can be fitted to 500LT &amp; 1,000LT Models.</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8" name="Picture 5" descr="Image result for ss tank brochure">
            <a:extLst>
              <a:ext uri="{FF2B5EF4-FFF2-40B4-BE49-F238E27FC236}">
                <a16:creationId xmlns:a16="http://schemas.microsoft.com/office/drawing/2014/main" id="{00A27DDD-7E31-4A74-90EE-2E167CA8882C}"/>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l="18132" t="7243" r="30627" b="8798"/>
          <a:stretch>
            <a:fillRect/>
          </a:stretch>
        </p:blipFill>
        <p:spPr bwMode="auto">
          <a:xfrm>
            <a:off x="4501345" y="5499180"/>
            <a:ext cx="1767974"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
            <a:extLst>
              <a:ext uri="{FF2B5EF4-FFF2-40B4-BE49-F238E27FC236}">
                <a16:creationId xmlns:a16="http://schemas.microsoft.com/office/drawing/2014/main" id="{9A23463B-3385-42FB-9A3C-11C1CF18F3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507"/>
          <a:stretch/>
        </p:blipFill>
        <p:spPr bwMode="auto">
          <a:xfrm>
            <a:off x="3485304" y="3395944"/>
            <a:ext cx="2789877" cy="201635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B03D9D2-A1F4-4F5E-845B-FBFCB57FC24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2626" y="5574139"/>
            <a:ext cx="1268719" cy="107219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83265316-D995-42AD-9E50-4F659FD25D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747" y="6785569"/>
            <a:ext cx="1066509" cy="14220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158</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vt:lpstr>
      <vt:lpstr>Symbol</vt:lpstr>
      <vt:lpstr>Office Theme</vt:lpstr>
      <vt:lpstr>SS STORAGE &amp; MIXING TANKS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Shahzad</cp:lastModifiedBy>
  <cp:revision>174</cp:revision>
  <dcterms:created xsi:type="dcterms:W3CDTF">2006-08-16T00:00:00Z</dcterms:created>
  <dcterms:modified xsi:type="dcterms:W3CDTF">2021-03-11T05:16:22Z</dcterms:modified>
</cp:coreProperties>
</file>