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1650" cy="9174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3252"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16-Aug-21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16-Aug-21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16-Aug-21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16-Aug-21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16-Aug-21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16-Aug-21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16-Aug-21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16-Aug-21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16-Aug-21</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C:\Users\AA ENGINEERING\Desktop\Usman\WhatsApp Image 2018-05-14 at 7.24.14 PM.jpeg"/>
          <p:cNvPicPr/>
          <p:nvPr/>
        </p:nvPicPr>
        <p:blipFill>
          <a:blip r:embed="rId2"/>
          <a:srcRect/>
          <a:stretch>
            <a:fillRect/>
          </a:stretch>
        </p:blipFill>
        <p:spPr bwMode="auto">
          <a:xfrm>
            <a:off x="0" y="0"/>
            <a:ext cx="6858000" cy="9144000"/>
          </a:xfrm>
          <a:prstGeom prst="rect">
            <a:avLst/>
          </a:prstGeom>
          <a:noFill/>
          <a:ln w="9525">
            <a:noFill/>
            <a:miter lim="800000"/>
            <a:headEnd/>
            <a:tailEnd/>
          </a:ln>
        </p:spPr>
      </p:pic>
      <p:sp>
        <p:nvSpPr>
          <p:cNvPr id="2" name="Title 1"/>
          <p:cNvSpPr>
            <a:spLocks noGrp="1"/>
          </p:cNvSpPr>
          <p:nvPr>
            <p:ph type="ctrTitle"/>
          </p:nvPr>
        </p:nvSpPr>
        <p:spPr>
          <a:xfrm>
            <a:off x="457200" y="1035019"/>
            <a:ext cx="6019800" cy="793781"/>
          </a:xfrm>
        </p:spPr>
        <p:txBody>
          <a:bodyPr>
            <a:noAutofit/>
          </a:bodyPr>
          <a:lstStyle/>
          <a:p>
            <a:r>
              <a:rPr lang="en-US" sz="2000" b="1" i="1" u="sng"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05 </a:t>
            </a:r>
            <a:r>
              <a:rPr lang="en-US" sz="1800" b="1" i="1" u="sng"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Gallon</a:t>
            </a:r>
            <a:r>
              <a:rPr lang="en-US" sz="2000" b="1" i="1" u="sng"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 Bottle Filling Machine</a:t>
            </a:r>
            <a:endParaRPr lang="en-US" sz="2000" b="1" i="1" u="sng"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15" name="Rectangle 14"/>
          <p:cNvSpPr/>
          <p:nvPr/>
        </p:nvSpPr>
        <p:spPr>
          <a:xfrm>
            <a:off x="2895600" y="8610600"/>
            <a:ext cx="2057400" cy="261610"/>
          </a:xfrm>
          <a:prstGeom prst="rect">
            <a:avLst/>
          </a:prstGeom>
        </p:spPr>
        <p:txBody>
          <a:bodyPr wrap="square">
            <a:spAutoFit/>
          </a:bodyPr>
          <a:lstStyle/>
          <a:p>
            <a:r>
              <a:rPr lang="en-US" sz="1050" b="1" dirty="0" smtClean="0">
                <a:latin typeface="Arial" panose="020B0604020202020204" pitchFamily="34" charset="0"/>
                <a:cs typeface="Arial" panose="020B0604020202020204" pitchFamily="34" charset="0"/>
              </a:rPr>
              <a:t>Mob: 0300-8044336 </a:t>
            </a:r>
          </a:p>
        </p:txBody>
      </p:sp>
      <p:sp>
        <p:nvSpPr>
          <p:cNvPr id="5" name="AutoShape 4"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30" name="AutoShape 6"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 name="AutoShape 8"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 name="Rectangle 10"/>
          <p:cNvSpPr/>
          <p:nvPr/>
        </p:nvSpPr>
        <p:spPr>
          <a:xfrm>
            <a:off x="457200" y="4419600"/>
            <a:ext cx="1219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381728502"/>
              </p:ext>
            </p:extLst>
          </p:nvPr>
        </p:nvGraphicFramePr>
        <p:xfrm>
          <a:off x="381000" y="5455920"/>
          <a:ext cx="6172198" cy="2926080"/>
        </p:xfrm>
        <a:graphic>
          <a:graphicData uri="http://schemas.openxmlformats.org/drawingml/2006/table">
            <a:tbl>
              <a:tblPr firstRow="1" firstCol="1" bandRow="1">
                <a:tableStyleId>{5C22544A-7EE6-4342-B048-85BDC9FD1C3A}</a:tableStyleId>
              </a:tblPr>
              <a:tblGrid>
                <a:gridCol w="949619"/>
                <a:gridCol w="719427"/>
                <a:gridCol w="722633"/>
                <a:gridCol w="722633"/>
                <a:gridCol w="722633"/>
                <a:gridCol w="722633"/>
                <a:gridCol w="722633"/>
                <a:gridCol w="889987"/>
              </a:tblGrid>
              <a:tr h="171450">
                <a:tc>
                  <a:txBody>
                    <a:bodyPr/>
                    <a:lstStyle/>
                    <a:p>
                      <a:pPr marL="0" marR="0">
                        <a:spcBef>
                          <a:spcPts val="0"/>
                        </a:spcBef>
                        <a:spcAft>
                          <a:spcPts val="0"/>
                        </a:spcAft>
                      </a:pPr>
                      <a:r>
                        <a:rPr lang="en-US" sz="1200" dirty="0">
                          <a:effectLst/>
                        </a:rPr>
                        <a:t>Model</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AAE-100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AAE-200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AAE-300</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AAE-450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AAE-600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AAE-900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AAE-1200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r>
              <a:tr h="171450">
                <a:tc>
                  <a:txBody>
                    <a:bodyPr/>
                    <a:lstStyle/>
                    <a:p>
                      <a:pPr marL="0" marR="0">
                        <a:spcBef>
                          <a:spcPts val="0"/>
                        </a:spcBef>
                        <a:spcAft>
                          <a:spcPts val="0"/>
                        </a:spcAft>
                      </a:pPr>
                      <a:r>
                        <a:rPr lang="en-US" sz="1200">
                          <a:effectLst/>
                        </a:rPr>
                        <a:t>Filling heads</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4</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6</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12</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r>
              <a:tr h="171450">
                <a:tc>
                  <a:txBody>
                    <a:bodyPr/>
                    <a:lstStyle/>
                    <a:p>
                      <a:pPr marL="0" marR="0">
                        <a:spcBef>
                          <a:spcPts val="0"/>
                        </a:spcBef>
                        <a:spcAft>
                          <a:spcPts val="0"/>
                        </a:spcAft>
                      </a:pPr>
                      <a:r>
                        <a:rPr lang="en-US" sz="1200">
                          <a:effectLst/>
                        </a:rPr>
                        <a:t>Volume(L)</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18.9</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18.9</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18.9</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18.9</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18.9</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18.9</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18.9</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r>
              <a:tr h="342900">
                <a:tc>
                  <a:txBody>
                    <a:bodyPr/>
                    <a:lstStyle/>
                    <a:p>
                      <a:pPr marL="0" marR="0">
                        <a:spcBef>
                          <a:spcPts val="0"/>
                        </a:spcBef>
                        <a:spcAft>
                          <a:spcPts val="0"/>
                        </a:spcAft>
                      </a:pPr>
                      <a:r>
                        <a:rPr lang="en-US" sz="1200">
                          <a:effectLst/>
                        </a:rPr>
                        <a:t>Barrel size(mm)</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270×490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270×490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270×490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270×490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270×490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270×490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270×490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r>
              <a:tr h="171450">
                <a:tc>
                  <a:txBody>
                    <a:bodyPr/>
                    <a:lstStyle/>
                    <a:p>
                      <a:pPr marL="0" marR="0">
                        <a:spcBef>
                          <a:spcPts val="0"/>
                        </a:spcBef>
                        <a:spcAft>
                          <a:spcPts val="0"/>
                        </a:spcAft>
                      </a:pPr>
                      <a:r>
                        <a:rPr lang="en-US" sz="1200">
                          <a:effectLst/>
                        </a:rPr>
                        <a:t>Capacity</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100B/H</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200B/H</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300B/H</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450B/H</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600B/H</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900B/H</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1200B/H</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r>
              <a:tr h="342900">
                <a:tc>
                  <a:txBody>
                    <a:bodyPr/>
                    <a:lstStyle/>
                    <a:p>
                      <a:pPr marL="0" marR="0">
                        <a:spcBef>
                          <a:spcPts val="0"/>
                        </a:spcBef>
                        <a:spcAft>
                          <a:spcPts val="0"/>
                        </a:spcAft>
                      </a:pPr>
                      <a:r>
                        <a:rPr lang="en-US" sz="1200">
                          <a:effectLst/>
                        </a:rPr>
                        <a:t>Gas pressure</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0.4-0.6MPa</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0.4-0.6MPa</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0.4-0.6MPa</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0.4-0.6MPa</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0.4-0.6MPa</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0.4-0.6MPa</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0.4-0.6MPa</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r>
              <a:tr h="514350">
                <a:tc>
                  <a:txBody>
                    <a:bodyPr/>
                    <a:lstStyle/>
                    <a:p>
                      <a:pPr marL="0" marR="0">
                        <a:spcBef>
                          <a:spcPts val="0"/>
                        </a:spcBef>
                        <a:spcAft>
                          <a:spcPts val="0"/>
                        </a:spcAft>
                      </a:pPr>
                      <a:r>
                        <a:rPr lang="en-US" sz="1200">
                          <a:effectLst/>
                        </a:rPr>
                        <a:t>Gas consumption</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0.37</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0.37</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0.6</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0.8</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1.5</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1.8</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r>
              <a:tr h="342900">
                <a:tc>
                  <a:txBody>
                    <a:bodyPr/>
                    <a:lstStyle/>
                    <a:p>
                      <a:pPr marL="0" marR="0">
                        <a:spcBef>
                          <a:spcPts val="0"/>
                        </a:spcBef>
                        <a:spcAft>
                          <a:spcPts val="0"/>
                        </a:spcAft>
                      </a:pPr>
                      <a:r>
                        <a:rPr lang="en-US" sz="1200">
                          <a:effectLst/>
                        </a:rPr>
                        <a:t>Motor power(KW)</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1.38</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1.75</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3.8</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3.8</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7.5</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9.75</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13.5</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r>
              <a:tr h="342900">
                <a:tc>
                  <a:txBody>
                    <a:bodyPr/>
                    <a:lstStyle/>
                    <a:p>
                      <a:pPr marL="0" marR="0">
                        <a:spcBef>
                          <a:spcPts val="0"/>
                        </a:spcBef>
                        <a:spcAft>
                          <a:spcPts val="0"/>
                        </a:spcAft>
                      </a:pPr>
                      <a:r>
                        <a:rPr lang="en-US" sz="1200">
                          <a:effectLst/>
                        </a:rPr>
                        <a:t>Rated voltage</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380V/50HZ</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380V/50HZ</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380V/50HZ</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380V/50HZ</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380V/50HZ</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380V/50HZ</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380V/50HZ</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r>
              <a:tr h="171450">
                <a:tc>
                  <a:txBody>
                    <a:bodyPr/>
                    <a:lstStyle/>
                    <a:p>
                      <a:pPr marL="0" marR="0">
                        <a:spcBef>
                          <a:spcPts val="0"/>
                        </a:spcBef>
                        <a:spcAft>
                          <a:spcPts val="0"/>
                        </a:spcAft>
                      </a:pPr>
                      <a:r>
                        <a:rPr lang="en-US" sz="1200">
                          <a:effectLst/>
                        </a:rPr>
                        <a:t>Weight(KG)</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600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700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1200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2000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2800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3200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4000</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sp>
        <p:nvSpPr>
          <p:cNvPr id="7" name="Rectangle 6"/>
          <p:cNvSpPr/>
          <p:nvPr/>
        </p:nvSpPr>
        <p:spPr>
          <a:xfrm>
            <a:off x="478517" y="1648361"/>
            <a:ext cx="6074683" cy="1323439"/>
          </a:xfrm>
          <a:prstGeom prst="rect">
            <a:avLst/>
          </a:prstGeom>
        </p:spPr>
        <p:txBody>
          <a:bodyPr>
            <a:spAutoFit/>
          </a:bodyPr>
          <a:lstStyle/>
          <a:p>
            <a:pPr algn="just"/>
            <a:r>
              <a:rPr lang="en-US" sz="1600" dirty="0">
                <a:latin typeface="Arial" panose="020B0604020202020204" pitchFamily="34" charset="0"/>
                <a:ea typeface="Times New Roman" panose="02020603050405020304" pitchFamily="18" charset="0"/>
                <a:cs typeface="Arial" panose="020B0604020202020204" pitchFamily="34" charset="0"/>
              </a:rPr>
              <a:t>05 gallon bottling machine is special for 05 gallons barrel drinking water production. The production line can automatic finish on line washing, bottle loading, sterilizing, filling, capping, shrinking, bagging and transport the bottles out, it is function complete, structure compact, easy operation and so on features. </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1027" name="Picture 3" descr="good wa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980" y="3049634"/>
            <a:ext cx="2804559" cy="228436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029" name="Picture 5" descr="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5858" y="3049634"/>
            <a:ext cx="3087342" cy="228436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9">
            <a:extLst>
              <a:ext uri="{FF2B5EF4-FFF2-40B4-BE49-F238E27FC236}">
                <a16:creationId xmlns="" xmlns:a16="http://schemas.microsoft.com/office/drawing/2014/main" id="{38A1EEB0-8431-46A9-A6E6-0F85C0451C01}"/>
              </a:ext>
            </a:extLst>
          </p:cNvPr>
          <p:cNvSpPr txBox="1"/>
          <p:nvPr/>
        </p:nvSpPr>
        <p:spPr>
          <a:xfrm>
            <a:off x="5011205" y="838200"/>
            <a:ext cx="13716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t>Ref#: </a:t>
            </a:r>
            <a:r>
              <a:rPr lang="en-US" sz="1200" b="1" dirty="0" smtClean="0"/>
              <a:t>AAE/21/375</a:t>
            </a:r>
            <a:endParaRPr lang="en-US" sz="1200" b="1" dirty="0"/>
          </a:p>
        </p:txBody>
      </p:sp>
      <p:sp>
        <p:nvSpPr>
          <p:cNvPr id="14" name="TextBox 10">
            <a:extLst>
              <a:ext uri="{FF2B5EF4-FFF2-40B4-BE49-F238E27FC236}">
                <a16:creationId xmlns="" xmlns:a16="http://schemas.microsoft.com/office/drawing/2014/main" id="{D1321AA9-62E8-4B55-97C1-F6E941553743}"/>
              </a:ext>
            </a:extLst>
          </p:cNvPr>
          <p:cNvSpPr txBox="1"/>
          <p:nvPr/>
        </p:nvSpPr>
        <p:spPr>
          <a:xfrm>
            <a:off x="321564" y="762000"/>
            <a:ext cx="165963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dirty="0"/>
              <a:t>Ch. </a:t>
            </a:r>
            <a:r>
              <a:rPr lang="en-US" sz="1400" b="1" i="1" dirty="0" err="1"/>
              <a:t>Amjad</a:t>
            </a:r>
            <a:r>
              <a:rPr lang="en-US" sz="1400" b="1" i="1" dirty="0"/>
              <a:t> Ali</a:t>
            </a:r>
          </a:p>
          <a:p>
            <a:r>
              <a:rPr lang="en-US" sz="1400" b="1" i="1" dirty="0"/>
              <a:t>Chief Executive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399</TotalTime>
  <Words>164</Words>
  <Application>Microsoft Office PowerPoint</Application>
  <PresentationFormat>On-screen Show (4:3)</PresentationFormat>
  <Paragraphs>86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05 Gallon Bottle Filling Machine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 ENGINEERING</dc:creator>
  <cp:lastModifiedBy>HP</cp:lastModifiedBy>
  <cp:revision>181</cp:revision>
  <dcterms:created xsi:type="dcterms:W3CDTF">2006-08-16T00:00:00Z</dcterms:created>
  <dcterms:modified xsi:type="dcterms:W3CDTF">2021-08-16T10:57:15Z</dcterms:modified>
</cp:coreProperties>
</file>