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96" r:id="rId1"/>
  </p:sldMasterIdLst>
  <p:sldIdLst>
    <p:sldId id="256"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3042"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9"/>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04-Mar-21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20"/>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04-Mar-21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04-Mar-21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1"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1"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0"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04-Mar-21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04-Mar-21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04-Mar-21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8" y="364069"/>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1" y="1913469"/>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04-Mar-21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04-Mar-21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6"/>
            <a:ext cx="154305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186"/>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2"/>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6"/>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04-Mar-21</a:t>
            </a:fld>
            <a:endParaRPr lang="en-US"/>
          </a:p>
        </p:txBody>
      </p:sp>
      <p:sp>
        <p:nvSpPr>
          <p:cNvPr id="5" name="Footer Placeholder 4"/>
          <p:cNvSpPr>
            <a:spLocks noGrp="1"/>
          </p:cNvSpPr>
          <p:nvPr>
            <p:ph type="ftr" sz="quarter" idx="3"/>
          </p:nvPr>
        </p:nvSpPr>
        <p:spPr>
          <a:xfrm>
            <a:off x="2343150" y="8475136"/>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6"/>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AE9FB07-1BE9-4A42-AB6E-CB5F2A5AE9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93990" cy="9144000"/>
          </a:xfrm>
          <a:prstGeom prst="rect">
            <a:avLst/>
          </a:prstGeom>
        </p:spPr>
      </p:pic>
      <p:sp>
        <p:nvSpPr>
          <p:cNvPr id="9" name="TextBox 9">
            <a:extLst>
              <a:ext uri="{FF2B5EF4-FFF2-40B4-BE49-F238E27FC236}">
                <a16:creationId xmlns:a16="http://schemas.microsoft.com/office/drawing/2014/main" id="{38A1EEB0-8431-46A9-A6E6-0F85C0451C01}"/>
              </a:ext>
            </a:extLst>
          </p:cNvPr>
          <p:cNvSpPr txBox="1"/>
          <p:nvPr/>
        </p:nvSpPr>
        <p:spPr>
          <a:xfrm>
            <a:off x="5029200" y="866001"/>
            <a:ext cx="13716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t>Ref#: AAE/21/353</a:t>
            </a:r>
          </a:p>
        </p:txBody>
      </p:sp>
      <p:sp>
        <p:nvSpPr>
          <p:cNvPr id="10" name="TextBox 10">
            <a:extLst>
              <a:ext uri="{FF2B5EF4-FFF2-40B4-BE49-F238E27FC236}">
                <a16:creationId xmlns:a16="http://schemas.microsoft.com/office/drawing/2014/main" id="{D1321AA9-62E8-4B55-97C1-F6E941553743}"/>
              </a:ext>
            </a:extLst>
          </p:cNvPr>
          <p:cNvSpPr txBox="1"/>
          <p:nvPr/>
        </p:nvSpPr>
        <p:spPr>
          <a:xfrm>
            <a:off x="397764" y="848380"/>
            <a:ext cx="1659636"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i="1" dirty="0"/>
              <a:t>Ch. </a:t>
            </a:r>
            <a:r>
              <a:rPr lang="en-US" sz="1400" b="1" i="1" dirty="0" err="1"/>
              <a:t>Amjad</a:t>
            </a:r>
            <a:r>
              <a:rPr lang="en-US" sz="1400" b="1" i="1" dirty="0"/>
              <a:t> Ali</a:t>
            </a:r>
          </a:p>
          <a:p>
            <a:r>
              <a:rPr lang="en-US" sz="1400" b="1" i="1" dirty="0"/>
              <a:t>Chief Executive</a:t>
            </a:r>
          </a:p>
        </p:txBody>
      </p:sp>
      <p:sp>
        <p:nvSpPr>
          <p:cNvPr id="2" name="Title 1"/>
          <p:cNvSpPr>
            <a:spLocks noGrp="1"/>
          </p:cNvSpPr>
          <p:nvPr>
            <p:ph type="ctrTitle"/>
          </p:nvPr>
        </p:nvSpPr>
        <p:spPr>
          <a:xfrm>
            <a:off x="2090786" y="1162685"/>
            <a:ext cx="2709814" cy="437515"/>
          </a:xfrm>
        </p:spPr>
        <p:txBody>
          <a:bodyPr>
            <a:noAutofit/>
          </a:bodyPr>
          <a:lstStyle/>
          <a:p>
            <a:r>
              <a:rPr lang="en-US" sz="2800" b="1" i="0" dirty="0">
                <a:ln w="0"/>
                <a:solidFill>
                  <a:schemeClr val="accent1"/>
                </a:solidFill>
                <a:effectLst>
                  <a:outerShdw blurRad="38100" dist="25400" dir="5400000" algn="ctr" rotWithShape="0">
                    <a:srgbClr val="6E747A">
                      <a:alpha val="43000"/>
                    </a:srgbClr>
                  </a:outerShdw>
                </a:effectLst>
                <a:latin typeface="Roboto"/>
              </a:rPr>
              <a:t>SS PALLETS </a:t>
            </a:r>
            <a:endParaRPr lang="en-US" sz="2400" b="1" i="0" dirty="0">
              <a:ln w="0"/>
              <a:solidFill>
                <a:srgbClr val="FF0000"/>
              </a:solidFill>
              <a:effectLst>
                <a:outerShdw blurRad="38100" dist="25400" dir="5400000" algn="ctr" rotWithShape="0">
                  <a:srgbClr val="6E747A">
                    <a:alpha val="43000"/>
                  </a:srgbClr>
                </a:outerShdw>
              </a:effectLst>
              <a:latin typeface="Roboto"/>
            </a:endParaRPr>
          </a:p>
        </p:txBody>
      </p:sp>
      <p:sp>
        <p:nvSpPr>
          <p:cNvPr id="3" name="Rectangle 5">
            <a:extLst>
              <a:ext uri="{FF2B5EF4-FFF2-40B4-BE49-F238E27FC236}">
                <a16:creationId xmlns:a16="http://schemas.microsoft.com/office/drawing/2014/main" id="{A71F9987-72F0-47C7-B426-E2FF63494438}"/>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056" tIns="0" rIns="0" bIns="0" numCol="1" anchor="ctr" anchorCtr="0" compatLnSpc="1">
            <a:prstTxWarp prst="textNoShape">
              <a:avLst/>
            </a:prstTxWarp>
            <a:spAutoFit/>
          </a:bodyPr>
          <a:lstStyle/>
          <a:p>
            <a:endParaRPr lang="en-US"/>
          </a:p>
        </p:txBody>
      </p:sp>
      <p:sp>
        <p:nvSpPr>
          <p:cNvPr id="5" name="Rectangle 7">
            <a:extLst>
              <a:ext uri="{FF2B5EF4-FFF2-40B4-BE49-F238E27FC236}">
                <a16:creationId xmlns:a16="http://schemas.microsoft.com/office/drawing/2014/main" id="{6173F0AF-8DF8-4A6A-9022-8FB895285C8D}"/>
              </a:ext>
            </a:extLst>
          </p:cNvPr>
          <p:cNvSpPr>
            <a:spLocks noChangeArrowheads="1"/>
          </p:cNvSpPr>
          <p:nvPr/>
        </p:nvSpPr>
        <p:spPr bwMode="auto">
          <a:xfrm>
            <a:off x="457200" y="9144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TextBox 10">
            <a:extLst>
              <a:ext uri="{FF2B5EF4-FFF2-40B4-BE49-F238E27FC236}">
                <a16:creationId xmlns:a16="http://schemas.microsoft.com/office/drawing/2014/main" id="{F7F0FDFF-B9D1-45D1-BC67-001AEC5E50DB}"/>
              </a:ext>
            </a:extLst>
          </p:cNvPr>
          <p:cNvSpPr txBox="1"/>
          <p:nvPr/>
        </p:nvSpPr>
        <p:spPr>
          <a:xfrm>
            <a:off x="533400" y="1636693"/>
            <a:ext cx="595122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400" b="0" i="0" dirty="0">
                <a:solidFill>
                  <a:srgbClr val="333333"/>
                </a:solidFill>
                <a:effectLst/>
                <a:latin typeface="arial" panose="020B0604020202020204" pitchFamily="34" charset="0"/>
              </a:rPr>
              <a:t>Our SS Pallets are durable in nature, best in quality and superior in performance. Meeting to optimal finishing, these pallets are reliable and supplied in the market in different sizes and shapes. Moreover to this, these SS pallets are hard framed and weather proof in frame.</a:t>
            </a:r>
            <a:endParaRPr lang="en-US" sz="1400" i="1" dirty="0"/>
          </a:p>
        </p:txBody>
      </p:sp>
      <p:pic>
        <p:nvPicPr>
          <p:cNvPr id="1026" name="Picture 2" descr="SS Pallet, Capacity: 500 To 1 Ton, Rs 6700 /piece Krishna Engineering Co. |  ID: 19316646012">
            <a:extLst>
              <a:ext uri="{FF2B5EF4-FFF2-40B4-BE49-F238E27FC236}">
                <a16:creationId xmlns:a16="http://schemas.microsoft.com/office/drawing/2014/main" id="{91D6B77C-F312-4B02-B592-C788B635B8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8908" y="2536658"/>
            <a:ext cx="2082234" cy="20822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9C1D7B7-A48E-4D28-A66A-F5F29DDBDB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996" y="2885708"/>
            <a:ext cx="3076575" cy="11906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08ADD3B3-6E22-48FF-A10E-896AC366C43A}"/>
              </a:ext>
            </a:extLst>
          </p:cNvPr>
          <p:cNvGraphicFramePr>
            <a:graphicFrameLocks noGrp="1"/>
          </p:cNvGraphicFramePr>
          <p:nvPr>
            <p:extLst>
              <p:ext uri="{D42A27DB-BD31-4B8C-83A1-F6EECF244321}">
                <p14:modId xmlns:p14="http://schemas.microsoft.com/office/powerpoint/2010/main" val="3670598660"/>
              </p:ext>
            </p:extLst>
          </p:nvPr>
        </p:nvGraphicFramePr>
        <p:xfrm>
          <a:off x="764367" y="5958993"/>
          <a:ext cx="5618848" cy="2336627"/>
        </p:xfrm>
        <a:graphic>
          <a:graphicData uri="http://schemas.openxmlformats.org/drawingml/2006/table">
            <a:tbl>
              <a:tblPr>
                <a:tableStyleId>{5940675A-B579-460E-94D1-54222C63F5DA}</a:tableStyleId>
              </a:tblPr>
              <a:tblGrid>
                <a:gridCol w="970648">
                  <a:extLst>
                    <a:ext uri="{9D8B030D-6E8A-4147-A177-3AD203B41FA5}">
                      <a16:colId xmlns:a16="http://schemas.microsoft.com/office/drawing/2014/main" val="185403172"/>
                    </a:ext>
                  </a:extLst>
                </a:gridCol>
                <a:gridCol w="1421553">
                  <a:extLst>
                    <a:ext uri="{9D8B030D-6E8A-4147-A177-3AD203B41FA5}">
                      <a16:colId xmlns:a16="http://schemas.microsoft.com/office/drawing/2014/main" val="4075824509"/>
                    </a:ext>
                  </a:extLst>
                </a:gridCol>
                <a:gridCol w="737520">
                  <a:extLst>
                    <a:ext uri="{9D8B030D-6E8A-4147-A177-3AD203B41FA5}">
                      <a16:colId xmlns:a16="http://schemas.microsoft.com/office/drawing/2014/main" val="1001054476"/>
                    </a:ext>
                  </a:extLst>
                </a:gridCol>
                <a:gridCol w="611010">
                  <a:extLst>
                    <a:ext uri="{9D8B030D-6E8A-4147-A177-3AD203B41FA5}">
                      <a16:colId xmlns:a16="http://schemas.microsoft.com/office/drawing/2014/main" val="1375875928"/>
                    </a:ext>
                  </a:extLst>
                </a:gridCol>
                <a:gridCol w="864028">
                  <a:extLst>
                    <a:ext uri="{9D8B030D-6E8A-4147-A177-3AD203B41FA5}">
                      <a16:colId xmlns:a16="http://schemas.microsoft.com/office/drawing/2014/main" val="2001084462"/>
                    </a:ext>
                  </a:extLst>
                </a:gridCol>
                <a:gridCol w="1014089">
                  <a:extLst>
                    <a:ext uri="{9D8B030D-6E8A-4147-A177-3AD203B41FA5}">
                      <a16:colId xmlns:a16="http://schemas.microsoft.com/office/drawing/2014/main" val="1891652926"/>
                    </a:ext>
                  </a:extLst>
                </a:gridCol>
              </a:tblGrid>
              <a:tr h="610481">
                <a:tc>
                  <a:txBody>
                    <a:bodyPr/>
                    <a:lstStyle/>
                    <a:p>
                      <a:pPr algn="ctr" fontAlgn="t"/>
                      <a:r>
                        <a:rPr lang="en-US" sz="1200" b="1" dirty="0">
                          <a:solidFill>
                            <a:schemeClr val="tx1"/>
                          </a:solidFill>
                          <a:effectLst/>
                        </a:rPr>
                        <a:t>Type</a:t>
                      </a:r>
                      <a:endParaRPr lang="en-US" sz="1200" b="1" dirty="0">
                        <a:solidFill>
                          <a:schemeClr val="tx1"/>
                        </a:solidFill>
                        <a:effectLst/>
                        <a:latin typeface="tahoma" panose="020B0604030504040204" pitchFamily="34" charset="0"/>
                      </a:endParaRPr>
                    </a:p>
                  </a:txBody>
                  <a:tcPr marL="0" marR="0" marT="28838" marB="28838"/>
                </a:tc>
                <a:tc>
                  <a:txBody>
                    <a:bodyPr/>
                    <a:lstStyle/>
                    <a:p>
                      <a:pPr algn="ctr" fontAlgn="t"/>
                      <a:r>
                        <a:rPr lang="en-US" sz="1200" b="1" dirty="0">
                          <a:solidFill>
                            <a:schemeClr val="tx1"/>
                          </a:solidFill>
                          <a:effectLst/>
                        </a:rPr>
                        <a:t>Dimensions </a:t>
                      </a:r>
                      <a:br>
                        <a:rPr lang="en-US" sz="1200" b="1" dirty="0">
                          <a:solidFill>
                            <a:schemeClr val="tx1"/>
                          </a:solidFill>
                          <a:effectLst/>
                        </a:rPr>
                      </a:br>
                      <a:r>
                        <a:rPr lang="en-US" sz="1200" b="1" dirty="0">
                          <a:solidFill>
                            <a:schemeClr val="tx1"/>
                          </a:solidFill>
                          <a:effectLst/>
                        </a:rPr>
                        <a:t>[mm]</a:t>
                      </a:r>
                      <a:endParaRPr lang="en-US" sz="1200" b="1" dirty="0">
                        <a:solidFill>
                          <a:schemeClr val="tx1"/>
                        </a:solidFill>
                        <a:effectLst/>
                        <a:latin typeface="tahoma" panose="020B0604030504040204" pitchFamily="34" charset="0"/>
                      </a:endParaRPr>
                    </a:p>
                  </a:txBody>
                  <a:tcPr marL="0" marR="0" marT="28838" marB="28838"/>
                </a:tc>
                <a:tc>
                  <a:txBody>
                    <a:bodyPr/>
                    <a:lstStyle/>
                    <a:p>
                      <a:pPr algn="ctr" fontAlgn="t"/>
                      <a:r>
                        <a:rPr lang="en-US" sz="1200" b="1" dirty="0">
                          <a:solidFill>
                            <a:schemeClr val="tx1"/>
                          </a:solidFill>
                          <a:effectLst/>
                        </a:rPr>
                        <a:t>Number</a:t>
                      </a:r>
                      <a:br>
                        <a:rPr lang="en-US" sz="1200" b="1" dirty="0">
                          <a:solidFill>
                            <a:schemeClr val="tx1"/>
                          </a:solidFill>
                          <a:effectLst/>
                        </a:rPr>
                      </a:br>
                      <a:r>
                        <a:rPr lang="en-US" sz="1200" b="1" dirty="0">
                          <a:solidFill>
                            <a:schemeClr val="tx1"/>
                          </a:solidFill>
                          <a:effectLst/>
                        </a:rPr>
                        <a:t>of cross</a:t>
                      </a:r>
                    </a:p>
                    <a:p>
                      <a:pPr algn="ctr" fontAlgn="t"/>
                      <a:r>
                        <a:rPr lang="en-US" sz="1200" b="1" dirty="0">
                          <a:solidFill>
                            <a:schemeClr val="tx1"/>
                          </a:solidFill>
                          <a:effectLst/>
                        </a:rPr>
                        <a:t>bars</a:t>
                      </a:r>
                      <a:endParaRPr lang="en-US" sz="1200" b="1" dirty="0">
                        <a:solidFill>
                          <a:schemeClr val="tx1"/>
                        </a:solidFill>
                        <a:effectLst/>
                        <a:latin typeface="tahoma" panose="020B0604030504040204" pitchFamily="34" charset="0"/>
                      </a:endParaRPr>
                    </a:p>
                  </a:txBody>
                  <a:tcPr marL="0" marR="0" marT="28838" marB="28838"/>
                </a:tc>
                <a:tc>
                  <a:txBody>
                    <a:bodyPr/>
                    <a:lstStyle/>
                    <a:p>
                      <a:pPr algn="ctr" fontAlgn="t"/>
                      <a:r>
                        <a:rPr lang="en-US" sz="1200" b="1" dirty="0">
                          <a:solidFill>
                            <a:schemeClr val="tx1"/>
                          </a:solidFill>
                          <a:effectLst/>
                        </a:rPr>
                        <a:t>Distance</a:t>
                      </a:r>
                      <a:br>
                        <a:rPr lang="en-US" sz="1200" b="1" dirty="0">
                          <a:solidFill>
                            <a:schemeClr val="tx1"/>
                          </a:solidFill>
                          <a:effectLst/>
                        </a:rPr>
                      </a:br>
                      <a:r>
                        <a:rPr lang="en-US" sz="1200" b="1" dirty="0">
                          <a:solidFill>
                            <a:schemeClr val="tx1"/>
                          </a:solidFill>
                          <a:effectLst/>
                        </a:rPr>
                        <a:t>of bars [mm]</a:t>
                      </a:r>
                      <a:endParaRPr lang="en-US" sz="1200" b="1" dirty="0">
                        <a:solidFill>
                          <a:schemeClr val="tx1"/>
                        </a:solidFill>
                        <a:effectLst/>
                        <a:latin typeface="tahoma" panose="020B0604030504040204" pitchFamily="34" charset="0"/>
                      </a:endParaRPr>
                    </a:p>
                  </a:txBody>
                  <a:tcPr marL="0" marR="0" marT="28838" marB="28838"/>
                </a:tc>
                <a:tc>
                  <a:txBody>
                    <a:bodyPr/>
                    <a:lstStyle/>
                    <a:p>
                      <a:pPr algn="ctr" fontAlgn="t"/>
                      <a:r>
                        <a:rPr lang="en-US" sz="1200" b="1" dirty="0">
                          <a:solidFill>
                            <a:schemeClr val="tx1"/>
                          </a:solidFill>
                          <a:effectLst/>
                        </a:rPr>
                        <a:t>Dynamic</a:t>
                      </a:r>
                      <a:br>
                        <a:rPr lang="en-US" sz="1200" b="1" dirty="0">
                          <a:solidFill>
                            <a:schemeClr val="tx1"/>
                          </a:solidFill>
                          <a:effectLst/>
                        </a:rPr>
                      </a:br>
                      <a:r>
                        <a:rPr lang="en-US" sz="1200" b="1" dirty="0">
                          <a:solidFill>
                            <a:schemeClr val="tx1"/>
                          </a:solidFill>
                          <a:effectLst/>
                        </a:rPr>
                        <a:t>capacity </a:t>
                      </a:r>
                    </a:p>
                    <a:p>
                      <a:pPr algn="ctr" fontAlgn="t"/>
                      <a:r>
                        <a:rPr lang="en-US" sz="1200" b="1" dirty="0">
                          <a:solidFill>
                            <a:schemeClr val="tx1"/>
                          </a:solidFill>
                          <a:effectLst/>
                        </a:rPr>
                        <a:t>[kg]</a:t>
                      </a:r>
                      <a:endParaRPr lang="en-US" sz="1200" b="1" dirty="0">
                        <a:solidFill>
                          <a:schemeClr val="tx1"/>
                        </a:solidFill>
                        <a:effectLst/>
                        <a:latin typeface="tahoma" panose="020B0604030504040204" pitchFamily="34" charset="0"/>
                      </a:endParaRPr>
                    </a:p>
                  </a:txBody>
                  <a:tcPr marL="0" marR="0" marT="28838" marB="28838"/>
                </a:tc>
                <a:tc>
                  <a:txBody>
                    <a:bodyPr/>
                    <a:lstStyle/>
                    <a:p>
                      <a:pPr algn="ctr" fontAlgn="t"/>
                      <a:r>
                        <a:rPr lang="en-US" sz="1200" b="1" dirty="0">
                          <a:solidFill>
                            <a:schemeClr val="tx1"/>
                          </a:solidFill>
                          <a:effectLst/>
                        </a:rPr>
                        <a:t>Racking</a:t>
                      </a:r>
                      <a:br>
                        <a:rPr lang="en-US" sz="1200" b="1" dirty="0">
                          <a:solidFill>
                            <a:schemeClr val="tx1"/>
                          </a:solidFill>
                          <a:effectLst/>
                        </a:rPr>
                      </a:br>
                      <a:r>
                        <a:rPr lang="en-US" sz="1200" b="1" dirty="0">
                          <a:solidFill>
                            <a:schemeClr val="tx1"/>
                          </a:solidFill>
                          <a:effectLst/>
                        </a:rPr>
                        <a:t>capacity </a:t>
                      </a:r>
                    </a:p>
                    <a:p>
                      <a:pPr algn="ctr" fontAlgn="t"/>
                      <a:r>
                        <a:rPr lang="en-US" sz="1200" b="1" dirty="0">
                          <a:solidFill>
                            <a:schemeClr val="tx1"/>
                          </a:solidFill>
                          <a:effectLst/>
                        </a:rPr>
                        <a:t>[kg]</a:t>
                      </a:r>
                      <a:endParaRPr lang="en-US" sz="1200" b="1" dirty="0">
                        <a:solidFill>
                          <a:schemeClr val="tx1"/>
                        </a:solidFill>
                        <a:effectLst/>
                        <a:latin typeface="tahoma" panose="020B0604030504040204" pitchFamily="34" charset="0"/>
                      </a:endParaRPr>
                    </a:p>
                  </a:txBody>
                  <a:tcPr marL="0" marR="0" marT="28838" marB="28838"/>
                </a:tc>
                <a:extLst>
                  <a:ext uri="{0D108BD9-81ED-4DB2-BD59-A6C34878D82A}">
                    <a16:rowId xmlns:a16="http://schemas.microsoft.com/office/drawing/2014/main" val="1424002417"/>
                  </a:ext>
                </a:extLst>
              </a:tr>
              <a:tr h="257262">
                <a:tc>
                  <a:txBody>
                    <a:bodyPr/>
                    <a:lstStyle/>
                    <a:p>
                      <a:pPr algn="l"/>
                      <a:r>
                        <a:rPr lang="en-US" sz="1200" b="0" dirty="0">
                          <a:solidFill>
                            <a:schemeClr val="tx1"/>
                          </a:solidFill>
                          <a:effectLst/>
                          <a:latin typeface="tahoma" panose="020B0604030504040204" pitchFamily="34" charset="0"/>
                        </a:rPr>
                        <a:t>AAE/SSP/01</a:t>
                      </a:r>
                    </a:p>
                  </a:txBody>
                  <a:tcPr marL="87236" marR="0" marT="28838" marB="28838" anchor="ctr"/>
                </a:tc>
                <a:tc>
                  <a:txBody>
                    <a:bodyPr/>
                    <a:lstStyle/>
                    <a:p>
                      <a:pPr algn="ctr"/>
                      <a:r>
                        <a:rPr lang="en-US" sz="1200" b="0" dirty="0">
                          <a:solidFill>
                            <a:schemeClr val="tx1"/>
                          </a:solidFill>
                          <a:effectLst/>
                        </a:rPr>
                        <a:t>1200 x 800 x 150</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5</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130</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1000</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a:solidFill>
                            <a:schemeClr val="tx1"/>
                          </a:solidFill>
                          <a:effectLst/>
                        </a:rPr>
                        <a:t> 1000</a:t>
                      </a:r>
                      <a:endParaRPr lang="en-US" sz="1200" b="0">
                        <a:solidFill>
                          <a:schemeClr val="tx1"/>
                        </a:solidFill>
                        <a:effectLst/>
                        <a:latin typeface="tahoma" panose="020B0604030504040204" pitchFamily="34" charset="0"/>
                      </a:endParaRPr>
                    </a:p>
                  </a:txBody>
                  <a:tcPr marL="0" marR="0" marT="28838" marB="28838" anchor="ctr"/>
                </a:tc>
                <a:extLst>
                  <a:ext uri="{0D108BD9-81ED-4DB2-BD59-A6C34878D82A}">
                    <a16:rowId xmlns:a16="http://schemas.microsoft.com/office/drawing/2014/main" val="693025608"/>
                  </a:ext>
                </a:extLst>
              </a:tr>
              <a:tr h="2572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effectLst/>
                          <a:latin typeface="tahoma" panose="020B0604030504040204" pitchFamily="34" charset="0"/>
                        </a:rPr>
                        <a:t>AAE/SSP/02</a:t>
                      </a:r>
                    </a:p>
                  </a:txBody>
                  <a:tcPr marL="87236" marR="0" marT="28838" marB="28838" anchor="ctr"/>
                </a:tc>
                <a:tc>
                  <a:txBody>
                    <a:bodyPr/>
                    <a:lstStyle/>
                    <a:p>
                      <a:pPr algn="ctr"/>
                      <a:r>
                        <a:rPr lang="en-US" sz="1200" b="0" dirty="0">
                          <a:solidFill>
                            <a:schemeClr val="tx1"/>
                          </a:solidFill>
                          <a:effectLst/>
                        </a:rPr>
                        <a:t>1200 x 800 x 150</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6</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103</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1000</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1000</a:t>
                      </a:r>
                      <a:endParaRPr lang="en-US" sz="1200" b="0" dirty="0">
                        <a:solidFill>
                          <a:schemeClr val="tx1"/>
                        </a:solidFill>
                        <a:effectLst/>
                        <a:latin typeface="tahoma" panose="020B0604030504040204" pitchFamily="34" charset="0"/>
                      </a:endParaRPr>
                    </a:p>
                  </a:txBody>
                  <a:tcPr marL="0" marR="0" marT="28838" marB="28838" anchor="ctr"/>
                </a:tc>
                <a:extLst>
                  <a:ext uri="{0D108BD9-81ED-4DB2-BD59-A6C34878D82A}">
                    <a16:rowId xmlns:a16="http://schemas.microsoft.com/office/drawing/2014/main" val="4104598285"/>
                  </a:ext>
                </a:extLst>
              </a:tr>
              <a:tr h="3181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effectLst/>
                          <a:latin typeface="tahoma" panose="020B0604030504040204" pitchFamily="34" charset="0"/>
                        </a:rPr>
                        <a:t>AAE/SSP/03</a:t>
                      </a:r>
                    </a:p>
                  </a:txBody>
                  <a:tcPr marL="87236" marR="0" marT="28838" marB="28838" anchor="ctr"/>
                </a:tc>
                <a:tc>
                  <a:txBody>
                    <a:bodyPr/>
                    <a:lstStyle/>
                    <a:p>
                      <a:pPr algn="ctr"/>
                      <a:r>
                        <a:rPr lang="en-US" sz="1200" b="0" dirty="0">
                          <a:solidFill>
                            <a:schemeClr val="tx1"/>
                          </a:solidFill>
                          <a:effectLst/>
                        </a:rPr>
                        <a:t>1200 x 800 x 150</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7</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83</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1000</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1000</a:t>
                      </a:r>
                      <a:endParaRPr lang="en-US" sz="1200" b="0" dirty="0">
                        <a:solidFill>
                          <a:schemeClr val="tx1"/>
                        </a:solidFill>
                        <a:effectLst/>
                        <a:latin typeface="tahoma" panose="020B0604030504040204" pitchFamily="34" charset="0"/>
                      </a:endParaRPr>
                    </a:p>
                  </a:txBody>
                  <a:tcPr marL="0" marR="0" marT="28838" marB="28838" anchor="ctr"/>
                </a:tc>
                <a:extLst>
                  <a:ext uri="{0D108BD9-81ED-4DB2-BD59-A6C34878D82A}">
                    <a16:rowId xmlns:a16="http://schemas.microsoft.com/office/drawing/2014/main" val="1736932119"/>
                  </a:ext>
                </a:extLst>
              </a:tr>
              <a:tr h="3181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effectLst/>
                          <a:latin typeface="tahoma" panose="020B0604030504040204" pitchFamily="34" charset="0"/>
                        </a:rPr>
                        <a:t>AAE/SSP/04</a:t>
                      </a:r>
                    </a:p>
                  </a:txBody>
                  <a:tcPr marL="87236" marR="0" marT="28838" marB="28838" anchor="ctr"/>
                </a:tc>
                <a:tc>
                  <a:txBody>
                    <a:bodyPr/>
                    <a:lstStyle/>
                    <a:p>
                      <a:pPr algn="ctr"/>
                      <a:r>
                        <a:rPr lang="en-US" sz="1200" b="0" dirty="0">
                          <a:solidFill>
                            <a:schemeClr val="tx1"/>
                          </a:solidFill>
                          <a:effectLst/>
                        </a:rPr>
                        <a:t>1200 x 1000 x 150</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5</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130</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1000</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1000</a:t>
                      </a:r>
                      <a:endParaRPr lang="en-US" sz="1200" b="0" dirty="0">
                        <a:solidFill>
                          <a:schemeClr val="tx1"/>
                        </a:solidFill>
                        <a:effectLst/>
                        <a:latin typeface="tahoma" panose="020B0604030504040204" pitchFamily="34" charset="0"/>
                      </a:endParaRPr>
                    </a:p>
                  </a:txBody>
                  <a:tcPr marL="0" marR="0" marT="28838" marB="28838" anchor="ctr"/>
                </a:tc>
                <a:extLst>
                  <a:ext uri="{0D108BD9-81ED-4DB2-BD59-A6C34878D82A}">
                    <a16:rowId xmlns:a16="http://schemas.microsoft.com/office/drawing/2014/main" val="2914981595"/>
                  </a:ext>
                </a:extLst>
              </a:tr>
              <a:tr h="3181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effectLst/>
                          <a:latin typeface="tahoma" panose="020B0604030504040204" pitchFamily="34" charset="0"/>
                        </a:rPr>
                        <a:t>AAE/SSP/05</a:t>
                      </a:r>
                    </a:p>
                  </a:txBody>
                  <a:tcPr marL="87236" marR="0" marT="28838" marB="28838" anchor="ctr"/>
                </a:tc>
                <a:tc>
                  <a:txBody>
                    <a:bodyPr/>
                    <a:lstStyle/>
                    <a:p>
                      <a:pPr algn="ctr"/>
                      <a:r>
                        <a:rPr lang="en-US" sz="1200" b="0" dirty="0">
                          <a:solidFill>
                            <a:schemeClr val="tx1"/>
                          </a:solidFill>
                          <a:effectLst/>
                        </a:rPr>
                        <a:t>1200 x 1000 x 150</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6</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103</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1000</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1000</a:t>
                      </a:r>
                      <a:endParaRPr lang="en-US" sz="1200" b="0" dirty="0">
                        <a:solidFill>
                          <a:schemeClr val="tx1"/>
                        </a:solidFill>
                        <a:effectLst/>
                        <a:latin typeface="tahoma" panose="020B0604030504040204" pitchFamily="34" charset="0"/>
                      </a:endParaRPr>
                    </a:p>
                  </a:txBody>
                  <a:tcPr marL="0" marR="0" marT="28838" marB="28838" anchor="ctr"/>
                </a:tc>
                <a:extLst>
                  <a:ext uri="{0D108BD9-81ED-4DB2-BD59-A6C34878D82A}">
                    <a16:rowId xmlns:a16="http://schemas.microsoft.com/office/drawing/2014/main" val="1640260344"/>
                  </a:ext>
                </a:extLst>
              </a:tr>
              <a:tr h="2572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effectLst/>
                          <a:latin typeface="tahoma" panose="020B0604030504040204" pitchFamily="34" charset="0"/>
                        </a:rPr>
                        <a:t>AAE/SSP/06</a:t>
                      </a:r>
                    </a:p>
                  </a:txBody>
                  <a:tcPr marL="87236" marR="0" marT="28838" marB="28838" anchor="ctr"/>
                </a:tc>
                <a:tc>
                  <a:txBody>
                    <a:bodyPr/>
                    <a:lstStyle/>
                    <a:p>
                      <a:pPr algn="ctr"/>
                      <a:r>
                        <a:rPr lang="en-US" sz="1200" b="0">
                          <a:solidFill>
                            <a:schemeClr val="tx1"/>
                          </a:solidFill>
                          <a:effectLst/>
                        </a:rPr>
                        <a:t>1200 x 1000 x 150</a:t>
                      </a:r>
                      <a:endParaRPr lang="en-US" sz="1200" b="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7</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83</a:t>
                      </a:r>
                      <a:endParaRPr lang="en-US" sz="1200" b="0" dirty="0">
                        <a:solidFill>
                          <a:schemeClr val="tx1"/>
                        </a:solidFill>
                        <a:effectLst/>
                        <a:latin typeface="tahoma" panose="020B0604030504040204" pitchFamily="34" charset="0"/>
                      </a:endParaRPr>
                    </a:p>
                  </a:txBody>
                  <a:tcPr marL="0" marR="0" marT="28838" marB="28838" anchor="ctr"/>
                </a:tc>
                <a:tc>
                  <a:txBody>
                    <a:bodyPr/>
                    <a:lstStyle/>
                    <a:p>
                      <a:pPr algn="ctr"/>
                      <a:r>
                        <a:rPr lang="en-US" sz="1200" b="0">
                          <a:solidFill>
                            <a:schemeClr val="tx1"/>
                          </a:solidFill>
                          <a:effectLst/>
                        </a:rPr>
                        <a:t> 1000</a:t>
                      </a:r>
                      <a:endParaRPr lang="en-US" sz="1200" b="0">
                        <a:solidFill>
                          <a:schemeClr val="tx1"/>
                        </a:solidFill>
                        <a:effectLst/>
                        <a:latin typeface="tahoma" panose="020B0604030504040204" pitchFamily="34" charset="0"/>
                      </a:endParaRPr>
                    </a:p>
                  </a:txBody>
                  <a:tcPr marL="0" marR="0" marT="28838" marB="28838" anchor="ctr"/>
                </a:tc>
                <a:tc>
                  <a:txBody>
                    <a:bodyPr/>
                    <a:lstStyle/>
                    <a:p>
                      <a:pPr algn="ctr"/>
                      <a:r>
                        <a:rPr lang="en-US" sz="1200" b="0" dirty="0">
                          <a:solidFill>
                            <a:schemeClr val="tx1"/>
                          </a:solidFill>
                          <a:effectLst/>
                        </a:rPr>
                        <a:t> 1000</a:t>
                      </a:r>
                      <a:endParaRPr lang="en-US" sz="1200" b="0" dirty="0">
                        <a:solidFill>
                          <a:schemeClr val="tx1"/>
                        </a:solidFill>
                        <a:effectLst/>
                        <a:latin typeface="tahoma" panose="020B0604030504040204" pitchFamily="34" charset="0"/>
                      </a:endParaRPr>
                    </a:p>
                  </a:txBody>
                  <a:tcPr marL="0" marR="0" marT="28838" marB="28838" anchor="ctr"/>
                </a:tc>
                <a:extLst>
                  <a:ext uri="{0D108BD9-81ED-4DB2-BD59-A6C34878D82A}">
                    <a16:rowId xmlns:a16="http://schemas.microsoft.com/office/drawing/2014/main" val="1120746073"/>
                  </a:ext>
                </a:extLst>
              </a:tr>
            </a:tbl>
          </a:graphicData>
        </a:graphic>
      </p:graphicFrame>
      <p:pic>
        <p:nvPicPr>
          <p:cNvPr id="1030" name="Picture 6">
            <a:extLst>
              <a:ext uri="{FF2B5EF4-FFF2-40B4-BE49-F238E27FC236}">
                <a16:creationId xmlns:a16="http://schemas.microsoft.com/office/drawing/2014/main" id="{3C1831A6-B395-4227-BE4A-93B5A746C9C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19" t="25635" r="6442" b="28731"/>
          <a:stretch/>
        </p:blipFill>
        <p:spPr bwMode="auto">
          <a:xfrm>
            <a:off x="3408401" y="4383247"/>
            <a:ext cx="2974814" cy="148461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ire Mesh Pallet Stillage | CSI Products">
            <a:extLst>
              <a:ext uri="{FF2B5EF4-FFF2-40B4-BE49-F238E27FC236}">
                <a16:creationId xmlns:a16="http://schemas.microsoft.com/office/drawing/2014/main" id="{7BAF83EE-70DE-4A65-9A86-9B4A5EF3953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699" t="11932" r="3626" b="6937"/>
          <a:stretch/>
        </p:blipFill>
        <p:spPr bwMode="auto">
          <a:xfrm>
            <a:off x="931425" y="3944664"/>
            <a:ext cx="2251308" cy="2014329"/>
          </a:xfrm>
          <a:prstGeom prst="rect">
            <a:avLst/>
          </a:prstGeom>
          <a:ln>
            <a:noFill/>
          </a:ln>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1000</TotalTime>
  <Words>199</Words>
  <Application>Microsoft Office PowerPoint</Application>
  <PresentationFormat>On-screen Show (4:3)</PresentationFormat>
  <Paragraphs>50</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Arial</vt:lpstr>
      <vt:lpstr>Calibri</vt:lpstr>
      <vt:lpstr>Roboto</vt:lpstr>
      <vt:lpstr>tahoma</vt:lpstr>
      <vt:lpstr>Office Theme</vt:lpstr>
      <vt:lpstr>SS PALLETS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Sand Filter</dc:title>
  <dc:creator>AA ENGINEERING</dc:creator>
  <cp:lastModifiedBy>Shahzad</cp:lastModifiedBy>
  <cp:revision>380</cp:revision>
  <dcterms:created xsi:type="dcterms:W3CDTF">2006-08-16T00:00:00Z</dcterms:created>
  <dcterms:modified xsi:type="dcterms:W3CDTF">2021-03-04T12:12:32Z</dcterms:modified>
</cp:coreProperties>
</file>